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232" autoAdjust="0"/>
    <p:restoredTop sz="94660"/>
  </p:normalViewPr>
  <p:slideViewPr>
    <p:cSldViewPr snapToGrid="0">
      <p:cViewPr varScale="1">
        <p:scale>
          <a:sx n="114" d="100"/>
          <a:sy n="114" d="100"/>
        </p:scale>
        <p:origin x="109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FAFD0-ED57-4926-8FE4-854853B3EE77}" type="datetimeFigureOut">
              <a:rPr lang="en-US" smtClean="0"/>
              <a:t>28-Sep-18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C51D57-5390-4CC2-8302-37B2A2EC68AB}" type="slidenum">
              <a:rPr lang="en-US" smtClean="0"/>
              <a:t>‹#›</a:t>
            </a:fld>
            <a:endParaRPr lang="en-US"/>
          </a:p>
        </p:txBody>
      </p:sp>
    </p:spTree>
    <p:extLst>
      <p:ext uri="{BB962C8B-B14F-4D97-AF65-F5344CB8AC3E}">
        <p14:creationId xmlns:p14="http://schemas.microsoft.com/office/powerpoint/2010/main" val="3717862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C51D57-5390-4CC2-8302-37B2A2EC68AB}" type="slidenum">
              <a:rPr lang="en-US" smtClean="0"/>
              <a:t>1</a:t>
            </a:fld>
            <a:endParaRPr lang="en-US"/>
          </a:p>
        </p:txBody>
      </p:sp>
    </p:spTree>
    <p:extLst>
      <p:ext uri="{BB962C8B-B14F-4D97-AF65-F5344CB8AC3E}">
        <p14:creationId xmlns:p14="http://schemas.microsoft.com/office/powerpoint/2010/main" val="2479656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00201"/>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914400" y="3225800"/>
            <a:ext cx="8534400" cy="1346200"/>
          </a:xfrm>
        </p:spPr>
        <p:txBody>
          <a:bodyPr>
            <a:normAutofit/>
          </a:bodyPr>
          <a:lstStyle>
            <a:lvl1pPr marL="0" indent="0" algn="l">
              <a:buNone/>
              <a:defRPr sz="3333">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5" name="Footer Placeholder 4"/>
          <p:cNvSpPr>
            <a:spLocks noGrp="1"/>
          </p:cNvSpPr>
          <p:nvPr>
            <p:ph type="ftr" sz="quarter" idx="11"/>
          </p:nvPr>
        </p:nvSpPr>
        <p:spPr>
          <a:xfrm>
            <a:off x="1016000" y="6010275"/>
            <a:ext cx="3860800" cy="365125"/>
          </a:xfrm>
        </p:spPr>
        <p:txBody>
          <a:bodyPr/>
          <a:lstStyle/>
          <a:p>
            <a:endParaRPr lang="en-US"/>
          </a:p>
        </p:txBody>
      </p:sp>
      <p:sp>
        <p:nvSpPr>
          <p:cNvPr id="6" name="Slide Number Placeholder 5"/>
          <p:cNvSpPr>
            <a:spLocks noGrp="1"/>
          </p:cNvSpPr>
          <p:nvPr>
            <p:ph type="sldNum" sz="quarter" idx="12"/>
          </p:nvPr>
        </p:nvSpPr>
        <p:spPr>
          <a:xfrm>
            <a:off x="203200" y="6010275"/>
            <a:ext cx="609600" cy="365125"/>
          </a:xfrm>
        </p:spPr>
        <p:txBody>
          <a:bodyPr/>
          <a:lstStyle/>
          <a:p>
            <a:fld id="{C9903506-58EC-404B-8653-E6A95D7114F3}" type="slidenum">
              <a:rPr lang="en-US" smtClean="0"/>
              <a:t>‹#›</a:t>
            </a:fld>
            <a:endParaRPr lang="en-US"/>
          </a:p>
        </p:txBody>
      </p:sp>
      <p:sp>
        <p:nvSpPr>
          <p:cNvPr id="7" name="Date Placeholder 3"/>
          <p:cNvSpPr>
            <a:spLocks noGrp="1"/>
          </p:cNvSpPr>
          <p:nvPr>
            <p:ph type="dt" sz="half" idx="10"/>
          </p:nvPr>
        </p:nvSpPr>
        <p:spPr>
          <a:xfrm>
            <a:off x="8534400" y="6010275"/>
            <a:ext cx="1422400" cy="365125"/>
          </a:xfrm>
        </p:spPr>
        <p:txBody>
          <a:bodyPr/>
          <a:lstStyle/>
          <a:p>
            <a:fld id="{839427C3-1F4D-4DEF-9A2C-8D231E931ABA}" type="datetime1">
              <a:rPr lang="en-US" smtClean="0"/>
              <a:t>28-Sep-18</a:t>
            </a:fld>
            <a:endParaRPr lang="en-US"/>
          </a:p>
        </p:txBody>
      </p:sp>
    </p:spTree>
    <p:extLst>
      <p:ext uri="{BB962C8B-B14F-4D97-AF65-F5344CB8AC3E}">
        <p14:creationId xmlns:p14="http://schemas.microsoft.com/office/powerpoint/2010/main" val="1431849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ECB136C5-FB72-4CE5-BF04-AABFB1909571}" type="datetime1">
              <a:rPr lang="en-US" smtClean="0"/>
              <a:t>28-Sep-18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903506-58EC-404B-8653-E6A95D7114F3}" type="slidenum">
              <a:rPr lang="en-US" smtClean="0"/>
              <a:t>‹#›</a:t>
            </a:fld>
            <a:endParaRPr lang="en-US"/>
          </a:p>
        </p:txBody>
      </p:sp>
    </p:spTree>
    <p:extLst>
      <p:ext uri="{BB962C8B-B14F-4D97-AF65-F5344CB8AC3E}">
        <p14:creationId xmlns:p14="http://schemas.microsoft.com/office/powerpoint/2010/main" val="4293181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70060A-7A10-4D40-8CAC-5B7E343E3AB3}" type="datetime1">
              <a:rPr lang="en-US" smtClean="0"/>
              <a:t>28-Sep-18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903506-58EC-404B-8653-E6A95D7114F3}" type="slidenum">
              <a:rPr lang="en-US" smtClean="0"/>
              <a:t>‹#›</a:t>
            </a:fld>
            <a:endParaRPr lang="en-US"/>
          </a:p>
        </p:txBody>
      </p:sp>
    </p:spTree>
    <p:extLst>
      <p:ext uri="{BB962C8B-B14F-4D97-AF65-F5344CB8AC3E}">
        <p14:creationId xmlns:p14="http://schemas.microsoft.com/office/powerpoint/2010/main" val="2112325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5433498-8041-400E-800F-516D91FDB029}" type="datetime1">
              <a:rPr lang="en-US" smtClean="0"/>
              <a:t>28-Sep-18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903506-58EC-404B-8653-E6A95D7114F3}" type="slidenum">
              <a:rPr lang="en-US" smtClean="0"/>
              <a:t>‹#›</a:t>
            </a:fld>
            <a:endParaRPr lang="en-US"/>
          </a:p>
        </p:txBody>
      </p:sp>
    </p:spTree>
    <p:extLst>
      <p:ext uri="{BB962C8B-B14F-4D97-AF65-F5344CB8AC3E}">
        <p14:creationId xmlns:p14="http://schemas.microsoft.com/office/powerpoint/2010/main" val="1128827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715A2D-E65B-47A3-AFD0-9F78F8FC1349}" type="datetime1">
              <a:rPr lang="en-US" smtClean="0"/>
              <a:t>28-Sep-18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03506-58EC-404B-8653-E6A95D7114F3}" type="slidenum">
              <a:rPr lang="en-US" smtClean="0"/>
              <a:t>‹#›</a:t>
            </a:fld>
            <a:endParaRPr lang="en-US"/>
          </a:p>
        </p:txBody>
      </p:sp>
    </p:spTree>
    <p:extLst>
      <p:ext uri="{BB962C8B-B14F-4D97-AF65-F5344CB8AC3E}">
        <p14:creationId xmlns:p14="http://schemas.microsoft.com/office/powerpoint/2010/main" val="38272473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D7CB08-D5A2-4CE9-9FCA-1FAB15AE9012}" type="datetime1">
              <a:rPr lang="en-US" smtClean="0"/>
              <a:t>28-Sep-18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03506-58EC-404B-8653-E6A95D7114F3}" type="slidenum">
              <a:rPr lang="en-US" smtClean="0"/>
              <a:t>‹#›</a:t>
            </a:fld>
            <a:endParaRPr lang="en-US"/>
          </a:p>
        </p:txBody>
      </p:sp>
    </p:spTree>
    <p:extLst>
      <p:ext uri="{BB962C8B-B14F-4D97-AF65-F5344CB8AC3E}">
        <p14:creationId xmlns:p14="http://schemas.microsoft.com/office/powerpoint/2010/main" val="591123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1193800"/>
            <a:ext cx="10972800" cy="4775200"/>
          </a:xfrm>
        </p:spPr>
        <p:txBody>
          <a:bodyPr/>
          <a:lstStyle>
            <a:lvl1pPr>
              <a:defRPr sz="2800">
                <a:solidFill>
                  <a:srgbClr val="4F5153"/>
                </a:solidFill>
              </a:defRPr>
            </a:lvl1pPr>
            <a:lvl2pPr>
              <a:defRPr sz="2600">
                <a:solidFill>
                  <a:schemeClr val="accent1"/>
                </a:solidFill>
              </a:defRPr>
            </a:lvl2pPr>
            <a:lvl3pPr>
              <a:defRPr sz="2000">
                <a:solidFill>
                  <a:schemeClr val="accent1"/>
                </a:solidFill>
              </a:defRPr>
            </a:lvl3pPr>
            <a:lvl4pPr>
              <a:defRPr sz="2933">
                <a:solidFill>
                  <a:schemeClr val="accent1"/>
                </a:solidFill>
              </a:defRPr>
            </a:lvl4pPr>
            <a:lvl5pPr>
              <a:defRPr sz="2800">
                <a:solidFill>
                  <a:schemeClr val="accent1"/>
                </a:solidFill>
              </a:defRPr>
            </a:lvl5p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fld id="{A3E07BEC-C2F7-4184-951E-9AFF704887D5}" type="datetime1">
              <a:rPr lang="en-US" smtClean="0"/>
              <a:t>28-Sep-18</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p>
            <a:fld id="{C9903506-58EC-404B-8653-E6A95D7114F3}" type="slidenum">
              <a:rPr lang="en-US" smtClean="0"/>
              <a:t>‹#›</a:t>
            </a:fld>
            <a:endParaRPr lang="en-US"/>
          </a:p>
        </p:txBody>
      </p:sp>
    </p:spTree>
    <p:extLst>
      <p:ext uri="{BB962C8B-B14F-4D97-AF65-F5344CB8AC3E}">
        <p14:creationId xmlns:p14="http://schemas.microsoft.com/office/powerpoint/2010/main" val="2791527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op fig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91127" y="4851400"/>
            <a:ext cx="10972800" cy="1158875"/>
          </a:xfrm>
        </p:spPr>
        <p:txBody>
          <a:bodyPr/>
          <a:lstStyle>
            <a:lvl1pPr>
              <a:defRPr sz="2667">
                <a:solidFill>
                  <a:srgbClr val="4F5153"/>
                </a:solidFill>
              </a:defRPr>
            </a:lvl1pPr>
            <a:lvl2pPr>
              <a:defRPr sz="2267">
                <a:solidFill>
                  <a:schemeClr val="accent1"/>
                </a:solidFill>
              </a:defRPr>
            </a:lvl2pPr>
            <a:lvl3pPr>
              <a:defRPr sz="3067">
                <a:solidFill>
                  <a:schemeClr val="accent1"/>
                </a:solidFill>
              </a:defRPr>
            </a:lvl3pPr>
            <a:lvl4pPr>
              <a:defRPr sz="2933">
                <a:solidFill>
                  <a:schemeClr val="accent1"/>
                </a:solidFill>
              </a:defRPr>
            </a:lvl4pPr>
            <a:lvl5pPr>
              <a:defRPr sz="2800">
                <a:solidFill>
                  <a:schemeClr val="accent1"/>
                </a:solidFill>
              </a:defRPr>
            </a:lvl5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314073B5-447A-4543-A5A9-FD832F5FFC0B}" type="datetime1">
              <a:rPr lang="en-US" smtClean="0"/>
              <a:t>28-Sep-18</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p>
            <a:fld id="{C9903506-58EC-404B-8653-E6A95D7114F3}" type="slidenum">
              <a:rPr lang="en-US" smtClean="0"/>
              <a:t>‹#›</a:t>
            </a:fld>
            <a:endParaRPr lang="en-US"/>
          </a:p>
        </p:txBody>
      </p:sp>
    </p:spTree>
    <p:extLst>
      <p:ext uri="{BB962C8B-B14F-4D97-AF65-F5344CB8AC3E}">
        <p14:creationId xmlns:p14="http://schemas.microsoft.com/office/powerpoint/2010/main" val="3771720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Right fig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91128" y="1193800"/>
            <a:ext cx="4895273" cy="4816475"/>
          </a:xfrm>
        </p:spPr>
        <p:txBody>
          <a:bodyPr/>
          <a:lstStyle>
            <a:lvl1pPr>
              <a:defRPr sz="2667">
                <a:solidFill>
                  <a:srgbClr val="4F5153"/>
                </a:solidFill>
              </a:defRPr>
            </a:lvl1pPr>
            <a:lvl2pPr>
              <a:defRPr sz="2267">
                <a:solidFill>
                  <a:schemeClr val="accent1"/>
                </a:solidFill>
              </a:defRPr>
            </a:lvl2pPr>
            <a:lvl3pPr>
              <a:defRPr sz="3067">
                <a:solidFill>
                  <a:schemeClr val="accent1"/>
                </a:solidFill>
              </a:defRPr>
            </a:lvl3pPr>
            <a:lvl4pPr>
              <a:defRPr sz="2933">
                <a:solidFill>
                  <a:schemeClr val="accent1"/>
                </a:solidFill>
              </a:defRPr>
            </a:lvl4pPr>
            <a:lvl5pPr>
              <a:defRPr sz="2800">
                <a:solidFill>
                  <a:schemeClr val="accent1"/>
                </a:solidFill>
              </a:defRPr>
            </a:lvl5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3780EBB5-B5C0-4F1E-B124-8AA4633AB5E6}" type="datetime1">
              <a:rPr lang="en-US" smtClean="0"/>
              <a:t>28-Sep-18</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p>
            <a:fld id="{C9903506-58EC-404B-8653-E6A95D7114F3}" type="slidenum">
              <a:rPr lang="en-US" smtClean="0"/>
              <a:t>‹#›</a:t>
            </a:fld>
            <a:endParaRPr lang="en-US"/>
          </a:p>
        </p:txBody>
      </p:sp>
    </p:spTree>
    <p:extLst>
      <p:ext uri="{BB962C8B-B14F-4D97-AF65-F5344CB8AC3E}">
        <p14:creationId xmlns:p14="http://schemas.microsoft.com/office/powerpoint/2010/main" val="311429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1_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buFont typeface="+mj-lt"/>
              <a:buAutoNum type="arabicPeriod"/>
              <a:defRPr sz="1867">
                <a:solidFill>
                  <a:srgbClr val="4F5153"/>
                </a:solidFill>
              </a:defRPr>
            </a:lvl1pPr>
            <a:lvl2pPr>
              <a:defRPr sz="3200">
                <a:solidFill>
                  <a:schemeClr val="accent1"/>
                </a:solidFill>
              </a:defRPr>
            </a:lvl2pPr>
            <a:lvl3pPr>
              <a:defRPr sz="3067">
                <a:solidFill>
                  <a:schemeClr val="accent1"/>
                </a:solidFill>
              </a:defRPr>
            </a:lvl3pPr>
            <a:lvl4pPr>
              <a:defRPr sz="2933">
                <a:solidFill>
                  <a:schemeClr val="accent1"/>
                </a:solidFill>
              </a:defRPr>
            </a:lvl4pPr>
            <a:lvl5pPr>
              <a:defRPr sz="2800">
                <a:solidFill>
                  <a:schemeClr val="accent1"/>
                </a:solidFill>
              </a:defRPr>
            </a:lvl5pPr>
          </a:lstStyle>
          <a:p>
            <a:pPr lvl="0"/>
            <a:r>
              <a:rPr lang="en-US"/>
              <a:t>Click to edit Master text styles</a:t>
            </a:r>
          </a:p>
        </p:txBody>
      </p:sp>
      <p:sp>
        <p:nvSpPr>
          <p:cNvPr id="4" name="Date Placeholder 3"/>
          <p:cNvSpPr>
            <a:spLocks noGrp="1"/>
          </p:cNvSpPr>
          <p:nvPr>
            <p:ph type="dt" sz="half" idx="10"/>
          </p:nvPr>
        </p:nvSpPr>
        <p:spPr/>
        <p:txBody>
          <a:bodyPr/>
          <a:lstStyle/>
          <a:p>
            <a:fld id="{7A36FD73-E302-4ECB-93AF-FE93F6295655}" type="datetime1">
              <a:rPr lang="en-US" smtClean="0"/>
              <a:t>28-Sep-18</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p>
            <a:fld id="{C9903506-58EC-404B-8653-E6A95D7114F3}" type="slidenum">
              <a:rPr lang="en-US" smtClean="0"/>
              <a:t>‹#›</a:t>
            </a:fld>
            <a:endParaRPr lang="en-US"/>
          </a:p>
        </p:txBody>
      </p:sp>
    </p:spTree>
    <p:extLst>
      <p:ext uri="{BB962C8B-B14F-4D97-AF65-F5344CB8AC3E}">
        <p14:creationId xmlns:p14="http://schemas.microsoft.com/office/powerpoint/2010/main" val="3651882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2BEFD76A-B396-4E38-8A0B-009D6D94E8A4}" type="datetime1">
              <a:rPr lang="en-US" smtClean="0"/>
              <a:t>28-Sep-18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03506-58EC-404B-8653-E6A95D7114F3}" type="slidenum">
              <a:rPr lang="en-US" smtClean="0"/>
              <a:t>‹#›</a:t>
            </a:fld>
            <a:endParaRPr lang="en-US"/>
          </a:p>
        </p:txBody>
      </p:sp>
    </p:spTree>
    <p:extLst>
      <p:ext uri="{BB962C8B-B14F-4D97-AF65-F5344CB8AC3E}">
        <p14:creationId xmlns:p14="http://schemas.microsoft.com/office/powerpoint/2010/main" val="57859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208978"/>
            <a:ext cx="5384800" cy="4658423"/>
          </a:xfrm>
        </p:spPr>
        <p:txBody>
          <a:bodyPr/>
          <a:lstStyle>
            <a:lvl1pPr>
              <a:defRPr sz="2667"/>
            </a:lvl1pPr>
            <a:lvl2pPr>
              <a:defRPr sz="2267"/>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197600" y="1193800"/>
            <a:ext cx="5384800" cy="4673600"/>
          </a:xfrm>
        </p:spPr>
        <p:txBody>
          <a:bodyPr/>
          <a:lstStyle>
            <a:lvl1pPr>
              <a:defRPr sz="2667"/>
            </a:lvl1pPr>
            <a:lvl2pPr>
              <a:defRPr sz="2267"/>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lvl1pPr>
          </a:lstStyle>
          <a:p>
            <a:fld id="{17997B77-FB72-411B-BE33-EC39CF8D42E6}" type="datetime1">
              <a:rPr lang="en-US" smtClean="0"/>
              <a:t>28-Sep-18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903506-58EC-404B-8653-E6A95D7114F3}" type="slidenum">
              <a:rPr lang="en-US" smtClean="0"/>
              <a:t>‹#›</a:t>
            </a:fld>
            <a:endParaRPr lang="en-US"/>
          </a:p>
        </p:txBody>
      </p:sp>
    </p:spTree>
    <p:extLst>
      <p:ext uri="{BB962C8B-B14F-4D97-AF65-F5344CB8AC3E}">
        <p14:creationId xmlns:p14="http://schemas.microsoft.com/office/powerpoint/2010/main" val="3341735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092200"/>
            <a:ext cx="5386917" cy="639763"/>
          </a:xfrm>
        </p:spPr>
        <p:txBody>
          <a:bodyPr anchor="b">
            <a:no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1764475"/>
            <a:ext cx="5386917" cy="4204525"/>
          </a:xfrm>
        </p:spPr>
        <p:txBody>
          <a:bodyPr/>
          <a:lstStyle>
            <a:lvl1pPr>
              <a:defRPr sz="2667"/>
            </a:lvl1pPr>
            <a:lvl2pPr>
              <a:defRPr sz="22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p:txBody>
      </p:sp>
      <p:sp>
        <p:nvSpPr>
          <p:cNvPr id="5" name="Text Placeholder 4"/>
          <p:cNvSpPr>
            <a:spLocks noGrp="1"/>
          </p:cNvSpPr>
          <p:nvPr>
            <p:ph type="body" sz="quarter" idx="3"/>
          </p:nvPr>
        </p:nvSpPr>
        <p:spPr>
          <a:xfrm>
            <a:off x="6193372" y="1111663"/>
            <a:ext cx="5389033" cy="639763"/>
          </a:xfr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2" y="1795049"/>
            <a:ext cx="5389033" cy="4173951"/>
          </a:xfrm>
        </p:spPr>
        <p:txBody>
          <a:bodyPr/>
          <a:lstStyle>
            <a:lvl1pPr>
              <a:defRPr sz="2667"/>
            </a:lvl1pPr>
            <a:lvl2pPr>
              <a:defRPr sz="22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p:txBody>
      </p:sp>
      <p:sp>
        <p:nvSpPr>
          <p:cNvPr id="7" name="Date Placeholder 6"/>
          <p:cNvSpPr>
            <a:spLocks noGrp="1"/>
          </p:cNvSpPr>
          <p:nvPr>
            <p:ph type="dt" sz="half" idx="10"/>
          </p:nvPr>
        </p:nvSpPr>
        <p:spPr/>
        <p:txBody>
          <a:bodyPr/>
          <a:lstStyle>
            <a:lvl1pPr>
              <a:defRPr/>
            </a:lvl1pPr>
          </a:lstStyle>
          <a:p>
            <a:fld id="{619C73B9-EA1F-417A-868A-C9FD146C6C44}" type="datetime1">
              <a:rPr lang="en-US" smtClean="0"/>
              <a:t>28-Sep-18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903506-58EC-404B-8653-E6A95D7114F3}" type="slidenum">
              <a:rPr lang="en-US" smtClean="0"/>
              <a:t>‹#›</a:t>
            </a:fld>
            <a:endParaRPr lang="en-US"/>
          </a:p>
        </p:txBody>
      </p:sp>
    </p:spTree>
    <p:extLst>
      <p:ext uri="{BB962C8B-B14F-4D97-AF65-F5344CB8AC3E}">
        <p14:creationId xmlns:p14="http://schemas.microsoft.com/office/powerpoint/2010/main" val="1752360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fld id="{7B76A97C-51D3-4D1F-B59D-A39CE8470CF4}" type="datetime1">
              <a:rPr lang="en-US" smtClean="0"/>
              <a:t>28-Sep-18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903506-58EC-404B-8653-E6A95D7114F3}" type="slidenum">
              <a:rPr lang="en-US" smtClean="0"/>
              <a:t>‹#›</a:t>
            </a:fld>
            <a:endParaRPr lang="en-US"/>
          </a:p>
        </p:txBody>
      </p:sp>
    </p:spTree>
    <p:extLst>
      <p:ext uri="{BB962C8B-B14F-4D97-AF65-F5344CB8AC3E}">
        <p14:creationId xmlns:p14="http://schemas.microsoft.com/office/powerpoint/2010/main" val="2410528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0" cy="81756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193801"/>
            <a:ext cx="10972800" cy="4368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34400" y="6010275"/>
            <a:ext cx="14224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C9371520-325C-4A20-860D-98BE375FE2B6}" type="datetime1">
              <a:rPr lang="en-US" smtClean="0"/>
              <a:t>28-Sep-18</a:t>
            </a:fld>
            <a:endParaRPr lang="en-US"/>
          </a:p>
        </p:txBody>
      </p:sp>
      <p:sp>
        <p:nvSpPr>
          <p:cNvPr id="5" name="Footer Placeholder 4"/>
          <p:cNvSpPr>
            <a:spLocks noGrp="1"/>
          </p:cNvSpPr>
          <p:nvPr>
            <p:ph type="ftr" sz="quarter" idx="3"/>
          </p:nvPr>
        </p:nvSpPr>
        <p:spPr>
          <a:xfrm>
            <a:off x="1016000" y="6010275"/>
            <a:ext cx="3860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4800" y="6010275"/>
            <a:ext cx="6096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9903506-58EC-404B-8653-E6A95D7114F3}" type="slidenum">
              <a:rPr lang="en-US" smtClean="0"/>
              <a:t>‹#›</a:t>
            </a:fld>
            <a:endParaRPr lang="en-US"/>
          </a:p>
        </p:txBody>
      </p:sp>
    </p:spTree>
    <p:extLst>
      <p:ext uri="{BB962C8B-B14F-4D97-AF65-F5344CB8AC3E}">
        <p14:creationId xmlns:p14="http://schemas.microsoft.com/office/powerpoint/2010/main" val="8075431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p:txStyles>
    <p:titleStyle>
      <a:lvl1pPr algn="l" defTabSz="1219170" rtl="0" eaLnBrk="1" latinLnBrk="0" hangingPunct="1">
        <a:spcBef>
          <a:spcPct val="0"/>
        </a:spcBef>
        <a:buNone/>
        <a:defRPr sz="4267" kern="1200">
          <a:solidFill>
            <a:srgbClr val="007E7B"/>
          </a:solidFill>
          <a:latin typeface="Myriad Pro Light" pitchFamily="34" charset="0"/>
          <a:ea typeface="+mj-ea"/>
          <a:cs typeface="+mj-cs"/>
        </a:defRPr>
      </a:lvl1pPr>
    </p:titleStyle>
    <p:bodyStyle>
      <a:lvl1pPr marL="457189" indent="-457189" algn="l" defTabSz="1219170" rtl="0" eaLnBrk="1" latinLnBrk="0" hangingPunct="1">
        <a:spcBef>
          <a:spcPct val="20000"/>
        </a:spcBef>
        <a:buClr>
          <a:srgbClr val="007E7B"/>
        </a:buClr>
        <a:buFont typeface="Wingdings" pitchFamily="2" charset="2"/>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Clr>
          <a:srgbClr val="007E7B"/>
        </a:buClr>
        <a:buFont typeface="Wingdings" pitchFamily="2" charset="2"/>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Clr>
          <a:srgbClr val="007E7B"/>
        </a:buClr>
        <a:buFont typeface="Wingdings" pitchFamily="2" charset="2"/>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Clr>
          <a:srgbClr val="007E7B"/>
        </a:buClr>
        <a:buFont typeface="Wingdings" pitchFamily="2" charset="2"/>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Clr>
          <a:srgbClr val="007E7B"/>
        </a:buClr>
        <a:buFont typeface="Wingdings" pitchFamily="2" charset="2"/>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6204" y="2786062"/>
            <a:ext cx="11325225" cy="1285876"/>
          </a:xfrm>
        </p:spPr>
        <p:txBody>
          <a:bodyPr>
            <a:normAutofit/>
          </a:bodyPr>
          <a:lstStyle/>
          <a:p>
            <a:pPr algn="ctr"/>
            <a:r>
              <a:rPr lang="en-US" sz="4000" err="1"/>
              <a:t>Báo</a:t>
            </a:r>
            <a:r>
              <a:rPr lang="en-US" sz="4000"/>
              <a:t> </a:t>
            </a:r>
            <a:r>
              <a:rPr lang="en-US" sz="4000" err="1"/>
              <a:t>cáo</a:t>
            </a:r>
            <a:r>
              <a:rPr lang="en-US" sz="4000"/>
              <a:t> </a:t>
            </a:r>
            <a:r>
              <a:rPr lang="en-US" sz="4000" err="1"/>
              <a:t>tháng</a:t>
            </a:r>
            <a:r>
              <a:rPr lang="en-US" sz="4000"/>
              <a:t> 9</a:t>
            </a:r>
          </a:p>
        </p:txBody>
      </p:sp>
      <p:sp>
        <p:nvSpPr>
          <p:cNvPr id="3" name="Subtitle 2"/>
          <p:cNvSpPr>
            <a:spLocks noGrp="1"/>
          </p:cNvSpPr>
          <p:nvPr>
            <p:ph type="subTitle" idx="1"/>
          </p:nvPr>
        </p:nvSpPr>
        <p:spPr>
          <a:xfrm>
            <a:off x="1716816" y="4071938"/>
            <a:ext cx="9144000" cy="618309"/>
          </a:xfrm>
        </p:spPr>
        <p:txBody>
          <a:bodyPr>
            <a:normAutofit/>
          </a:bodyPr>
          <a:lstStyle/>
          <a:p>
            <a:pPr algn="ctr"/>
            <a:r>
              <a:rPr lang="en-US" sz="1800" err="1">
                <a:solidFill>
                  <a:schemeClr val="tx1"/>
                </a:solidFill>
              </a:rPr>
              <a:t>anhnhv</a:t>
            </a:r>
            <a:endParaRPr lang="en-US" sz="1800">
              <a:solidFill>
                <a:schemeClr val="tx1"/>
              </a:solidFill>
            </a:endParaRPr>
          </a:p>
        </p:txBody>
      </p:sp>
      <p:sp>
        <p:nvSpPr>
          <p:cNvPr id="4" name="Date Placeholder 3"/>
          <p:cNvSpPr>
            <a:spLocks noGrp="1"/>
          </p:cNvSpPr>
          <p:nvPr>
            <p:ph type="dt" sz="half" idx="10"/>
          </p:nvPr>
        </p:nvSpPr>
        <p:spPr/>
        <p:txBody>
          <a:bodyPr/>
          <a:lstStyle/>
          <a:p>
            <a:fld id="{7D8832FB-7F16-4854-96AB-B5577E82ED97}" type="datetime1">
              <a:rPr lang="en-US" smtClean="0"/>
              <a:t>28-Sep-18</a:t>
            </a:fld>
            <a:endParaRPr lang="en-US"/>
          </a:p>
        </p:txBody>
      </p:sp>
      <p:sp>
        <p:nvSpPr>
          <p:cNvPr id="5" name="Slide Number Placeholder 4"/>
          <p:cNvSpPr>
            <a:spLocks noGrp="1"/>
          </p:cNvSpPr>
          <p:nvPr>
            <p:ph type="sldNum" sz="quarter" idx="12"/>
          </p:nvPr>
        </p:nvSpPr>
        <p:spPr/>
        <p:txBody>
          <a:bodyPr/>
          <a:lstStyle/>
          <a:p>
            <a:fld id="{C9903506-58EC-404B-8653-E6A95D7114F3}" type="slidenum">
              <a:rPr lang="en-US" smtClean="0"/>
              <a:t>1</a:t>
            </a:fld>
            <a:endParaRPr lang="en-US"/>
          </a:p>
        </p:txBody>
      </p:sp>
    </p:spTree>
    <p:extLst>
      <p:ext uri="{BB962C8B-B14F-4D97-AF65-F5344CB8AC3E}">
        <p14:creationId xmlns:p14="http://schemas.microsoft.com/office/powerpoint/2010/main" val="1976150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324AE-925D-4C76-BD75-DE4DC585F2E6}"/>
              </a:ext>
            </a:extLst>
          </p:cNvPr>
          <p:cNvSpPr>
            <a:spLocks noGrp="1"/>
          </p:cNvSpPr>
          <p:nvPr>
            <p:ph type="title"/>
          </p:nvPr>
        </p:nvSpPr>
        <p:spPr/>
        <p:txBody>
          <a:bodyPr>
            <a:normAutofit/>
          </a:bodyPr>
          <a:lstStyle/>
          <a:p>
            <a:r>
              <a:rPr lang="en-US"/>
              <a:t>2. </a:t>
            </a:r>
            <a:r>
              <a:rPr lang="en-US" b="1"/>
              <a:t>Ưu điểm của Spark so với Hadoop</a:t>
            </a:r>
            <a:endParaRPr lang="en-US"/>
          </a:p>
        </p:txBody>
      </p:sp>
      <p:sp>
        <p:nvSpPr>
          <p:cNvPr id="4" name="Date Placeholder 3">
            <a:extLst>
              <a:ext uri="{FF2B5EF4-FFF2-40B4-BE49-F238E27FC236}">
                <a16:creationId xmlns:a16="http://schemas.microsoft.com/office/drawing/2014/main" id="{9D82BD27-EA32-4581-946E-A90097AEF10C}"/>
              </a:ext>
            </a:extLst>
          </p:cNvPr>
          <p:cNvSpPr>
            <a:spLocks noGrp="1"/>
          </p:cNvSpPr>
          <p:nvPr>
            <p:ph type="dt" sz="half" idx="10"/>
          </p:nvPr>
        </p:nvSpPr>
        <p:spPr/>
        <p:txBody>
          <a:bodyPr/>
          <a:lstStyle/>
          <a:p>
            <a:fld id="{A3E07BEC-C2F7-4184-951E-9AFF704887D5}" type="datetime1">
              <a:rPr lang="en-US" smtClean="0"/>
              <a:t>28-Sep-18</a:t>
            </a:fld>
            <a:endParaRPr lang="en-US"/>
          </a:p>
        </p:txBody>
      </p:sp>
      <p:sp>
        <p:nvSpPr>
          <p:cNvPr id="5" name="Slide Number Placeholder 4">
            <a:extLst>
              <a:ext uri="{FF2B5EF4-FFF2-40B4-BE49-F238E27FC236}">
                <a16:creationId xmlns:a16="http://schemas.microsoft.com/office/drawing/2014/main" id="{7EEB9906-4074-4EB8-A830-F2501BB523F9}"/>
              </a:ext>
            </a:extLst>
          </p:cNvPr>
          <p:cNvSpPr>
            <a:spLocks noGrp="1"/>
          </p:cNvSpPr>
          <p:nvPr>
            <p:ph type="sldNum" sz="quarter" idx="12"/>
          </p:nvPr>
        </p:nvSpPr>
        <p:spPr/>
        <p:txBody>
          <a:bodyPr/>
          <a:lstStyle/>
          <a:p>
            <a:fld id="{C9903506-58EC-404B-8653-E6A95D7114F3}" type="slidenum">
              <a:rPr lang="en-US" smtClean="0"/>
              <a:t>10</a:t>
            </a:fld>
            <a:endParaRPr lang="en-US"/>
          </a:p>
        </p:txBody>
      </p:sp>
      <p:pic>
        <p:nvPicPr>
          <p:cNvPr id="6" name="Content Placeholder 5" descr="C:\Users\sonnv47\Desktop\anhnhv\iterative_operations_on_mapreduce.jpg">
            <a:extLst>
              <a:ext uri="{FF2B5EF4-FFF2-40B4-BE49-F238E27FC236}">
                <a16:creationId xmlns:a16="http://schemas.microsoft.com/office/drawing/2014/main" id="{5CD73817-76C9-4000-8445-5E5E07E132FA}"/>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0443" y="1947699"/>
            <a:ext cx="4130181" cy="1748791"/>
          </a:xfrm>
          <a:prstGeom prst="rect">
            <a:avLst/>
          </a:prstGeom>
          <a:noFill/>
          <a:ln>
            <a:noFill/>
          </a:ln>
        </p:spPr>
      </p:pic>
      <p:pic>
        <p:nvPicPr>
          <p:cNvPr id="7" name="Picture 6" descr="Iterative Operations on Spark RDD">
            <a:extLst>
              <a:ext uri="{FF2B5EF4-FFF2-40B4-BE49-F238E27FC236}">
                <a16:creationId xmlns:a16="http://schemas.microsoft.com/office/drawing/2014/main" id="{6EDC2C76-F721-4512-88AF-817C9CF70B1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47699"/>
            <a:ext cx="5742940" cy="1748790"/>
          </a:xfrm>
          <a:prstGeom prst="rect">
            <a:avLst/>
          </a:prstGeom>
          <a:noFill/>
          <a:ln>
            <a:noFill/>
          </a:ln>
        </p:spPr>
      </p:pic>
      <p:sp>
        <p:nvSpPr>
          <p:cNvPr id="8" name="Rectangle 7">
            <a:extLst>
              <a:ext uri="{FF2B5EF4-FFF2-40B4-BE49-F238E27FC236}">
                <a16:creationId xmlns:a16="http://schemas.microsoft.com/office/drawing/2014/main" id="{FE862889-0343-4F15-B21E-D5D4415ED56A}"/>
              </a:ext>
            </a:extLst>
          </p:cNvPr>
          <p:cNvSpPr/>
          <p:nvPr/>
        </p:nvSpPr>
        <p:spPr>
          <a:xfrm>
            <a:off x="3236354" y="4058067"/>
            <a:ext cx="5551521" cy="369332"/>
          </a:xfrm>
          <a:prstGeom prst="rect">
            <a:avLst/>
          </a:prstGeom>
        </p:spPr>
        <p:txBody>
          <a:bodyPr wrap="none">
            <a:spAutoFit/>
          </a:bodyPr>
          <a:lstStyle/>
          <a:p>
            <a:pPr indent="228600" algn="ctr">
              <a:spcAft>
                <a:spcPts val="1000"/>
              </a:spcAft>
            </a:pPr>
            <a:r>
              <a:rPr lang="en-US" i="1">
                <a:latin typeface="Times New Roman" panose="02020603050405020304" pitchFamily="18" charset="0"/>
                <a:ea typeface="Calibri" panose="020F0502020204030204" pitchFamily="34" charset="0"/>
                <a:cs typeface="Times New Roman" panose="02020603050405020304" pitchFamily="18" charset="0"/>
              </a:rPr>
              <a:t>Iterative Operations on Hadoop (left) and Spark (right)</a:t>
            </a:r>
          </a:p>
        </p:txBody>
      </p:sp>
    </p:spTree>
    <p:extLst>
      <p:ext uri="{BB962C8B-B14F-4D97-AF65-F5344CB8AC3E}">
        <p14:creationId xmlns:p14="http://schemas.microsoft.com/office/powerpoint/2010/main" val="1991295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324AE-925D-4C76-BD75-DE4DC585F2E6}"/>
              </a:ext>
            </a:extLst>
          </p:cNvPr>
          <p:cNvSpPr>
            <a:spLocks noGrp="1"/>
          </p:cNvSpPr>
          <p:nvPr>
            <p:ph type="title"/>
          </p:nvPr>
        </p:nvSpPr>
        <p:spPr/>
        <p:txBody>
          <a:bodyPr>
            <a:normAutofit/>
          </a:bodyPr>
          <a:lstStyle/>
          <a:p>
            <a:r>
              <a:rPr lang="en-US"/>
              <a:t>2. </a:t>
            </a:r>
            <a:r>
              <a:rPr lang="en-US" b="1"/>
              <a:t>Ưu điểm của Spark so với Hadoop</a:t>
            </a:r>
            <a:endParaRPr lang="en-US"/>
          </a:p>
        </p:txBody>
      </p:sp>
      <p:sp>
        <p:nvSpPr>
          <p:cNvPr id="4" name="Date Placeholder 3">
            <a:extLst>
              <a:ext uri="{FF2B5EF4-FFF2-40B4-BE49-F238E27FC236}">
                <a16:creationId xmlns:a16="http://schemas.microsoft.com/office/drawing/2014/main" id="{9D82BD27-EA32-4581-946E-A90097AEF10C}"/>
              </a:ext>
            </a:extLst>
          </p:cNvPr>
          <p:cNvSpPr>
            <a:spLocks noGrp="1"/>
          </p:cNvSpPr>
          <p:nvPr>
            <p:ph type="dt" sz="half" idx="10"/>
          </p:nvPr>
        </p:nvSpPr>
        <p:spPr/>
        <p:txBody>
          <a:bodyPr/>
          <a:lstStyle/>
          <a:p>
            <a:fld id="{A3E07BEC-C2F7-4184-951E-9AFF704887D5}" type="datetime1">
              <a:rPr lang="en-US" smtClean="0"/>
              <a:t>28-Sep-18</a:t>
            </a:fld>
            <a:endParaRPr lang="en-US"/>
          </a:p>
        </p:txBody>
      </p:sp>
      <p:sp>
        <p:nvSpPr>
          <p:cNvPr id="5" name="Slide Number Placeholder 4">
            <a:extLst>
              <a:ext uri="{FF2B5EF4-FFF2-40B4-BE49-F238E27FC236}">
                <a16:creationId xmlns:a16="http://schemas.microsoft.com/office/drawing/2014/main" id="{7EEB9906-4074-4EB8-A830-F2501BB523F9}"/>
              </a:ext>
            </a:extLst>
          </p:cNvPr>
          <p:cNvSpPr>
            <a:spLocks noGrp="1"/>
          </p:cNvSpPr>
          <p:nvPr>
            <p:ph type="sldNum" sz="quarter" idx="12"/>
          </p:nvPr>
        </p:nvSpPr>
        <p:spPr/>
        <p:txBody>
          <a:bodyPr/>
          <a:lstStyle/>
          <a:p>
            <a:fld id="{C9903506-58EC-404B-8653-E6A95D7114F3}" type="slidenum">
              <a:rPr lang="en-US" smtClean="0"/>
              <a:t>11</a:t>
            </a:fld>
            <a:endParaRPr lang="en-US"/>
          </a:p>
        </p:txBody>
      </p:sp>
      <p:sp>
        <p:nvSpPr>
          <p:cNvPr id="8" name="Rectangle 7">
            <a:extLst>
              <a:ext uri="{FF2B5EF4-FFF2-40B4-BE49-F238E27FC236}">
                <a16:creationId xmlns:a16="http://schemas.microsoft.com/office/drawing/2014/main" id="{FE862889-0343-4F15-B21E-D5D4415ED56A}"/>
              </a:ext>
            </a:extLst>
          </p:cNvPr>
          <p:cNvSpPr/>
          <p:nvPr/>
        </p:nvSpPr>
        <p:spPr>
          <a:xfrm>
            <a:off x="3127352" y="4058067"/>
            <a:ext cx="5769529" cy="369332"/>
          </a:xfrm>
          <a:prstGeom prst="rect">
            <a:avLst/>
          </a:prstGeom>
        </p:spPr>
        <p:txBody>
          <a:bodyPr wrap="none">
            <a:spAutoFit/>
          </a:bodyPr>
          <a:lstStyle/>
          <a:p>
            <a:pPr indent="228600" algn="ctr">
              <a:spcAft>
                <a:spcPts val="1000"/>
              </a:spcAft>
            </a:pPr>
            <a:r>
              <a:rPr lang="en-US" i="1">
                <a:latin typeface="Times New Roman" panose="02020603050405020304" pitchFamily="18" charset="0"/>
                <a:ea typeface="Calibri" panose="020F0502020204030204" pitchFamily="34" charset="0"/>
                <a:cs typeface="Times New Roman" panose="02020603050405020304" pitchFamily="18" charset="0"/>
              </a:rPr>
              <a:t>Interactive Operations on Hadoop (left) and Spark (right)</a:t>
            </a:r>
          </a:p>
        </p:txBody>
      </p:sp>
      <p:pic>
        <p:nvPicPr>
          <p:cNvPr id="12" name="Picture 11" descr="C:\Users\sonnv47\Desktop\anhnhv\interactive_operations_on_mapreduce.jpg">
            <a:extLst>
              <a:ext uri="{FF2B5EF4-FFF2-40B4-BE49-F238E27FC236}">
                <a16:creationId xmlns:a16="http://schemas.microsoft.com/office/drawing/2014/main" id="{00D79A48-0D93-4CB1-AEBE-47C3340015D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12983" y="1956754"/>
            <a:ext cx="3948917" cy="1709235"/>
          </a:xfrm>
          <a:prstGeom prst="rect">
            <a:avLst/>
          </a:prstGeom>
          <a:noFill/>
          <a:ln>
            <a:noFill/>
          </a:ln>
        </p:spPr>
      </p:pic>
      <p:pic>
        <p:nvPicPr>
          <p:cNvPr id="13" name="Content Placeholder 12" descr="C:\Users\sonnv47\Desktop\anhnhv\interactive_operations_on_spark_rdd.jpg">
            <a:extLst>
              <a:ext uri="{FF2B5EF4-FFF2-40B4-BE49-F238E27FC236}">
                <a16:creationId xmlns:a16="http://schemas.microsoft.com/office/drawing/2014/main" id="{76FFED9F-E2E1-4D41-948A-5A3650D26C29}"/>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96668" y="1956754"/>
            <a:ext cx="4999839" cy="1627464"/>
          </a:xfrm>
          <a:prstGeom prst="rect">
            <a:avLst/>
          </a:prstGeom>
          <a:noFill/>
          <a:ln>
            <a:noFill/>
          </a:ln>
        </p:spPr>
      </p:pic>
    </p:spTree>
    <p:extLst>
      <p:ext uri="{BB962C8B-B14F-4D97-AF65-F5344CB8AC3E}">
        <p14:creationId xmlns:p14="http://schemas.microsoft.com/office/powerpoint/2010/main" val="2824236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57A5B-BE8C-4EFD-BD49-ACA406008A92}"/>
              </a:ext>
            </a:extLst>
          </p:cNvPr>
          <p:cNvSpPr>
            <a:spLocks noGrp="1"/>
          </p:cNvSpPr>
          <p:nvPr>
            <p:ph type="title"/>
          </p:nvPr>
        </p:nvSpPr>
        <p:spPr/>
        <p:txBody>
          <a:bodyPr>
            <a:normAutofit/>
          </a:bodyPr>
          <a:lstStyle/>
          <a:p>
            <a:r>
              <a:rPr lang="en-US"/>
              <a:t>3. </a:t>
            </a:r>
            <a:r>
              <a:rPr lang="en-US" b="1"/>
              <a:t>RDD và Dataframe</a:t>
            </a:r>
            <a:endParaRPr lang="en-US"/>
          </a:p>
        </p:txBody>
      </p:sp>
      <p:sp>
        <p:nvSpPr>
          <p:cNvPr id="3" name="Content Placeholder 2">
            <a:extLst>
              <a:ext uri="{FF2B5EF4-FFF2-40B4-BE49-F238E27FC236}">
                <a16:creationId xmlns:a16="http://schemas.microsoft.com/office/drawing/2014/main" id="{8AFCC27C-EE68-458F-9451-03C776756CEB}"/>
              </a:ext>
            </a:extLst>
          </p:cNvPr>
          <p:cNvSpPr>
            <a:spLocks noGrp="1"/>
          </p:cNvSpPr>
          <p:nvPr>
            <p:ph idx="1"/>
          </p:nvPr>
        </p:nvSpPr>
        <p:spPr/>
        <p:txBody>
          <a:bodyPr/>
          <a:lstStyle/>
          <a:p>
            <a:pPr marL="0" indent="0">
              <a:buNone/>
            </a:pPr>
            <a:endParaRPr lang="en-US"/>
          </a:p>
        </p:txBody>
      </p:sp>
      <p:sp>
        <p:nvSpPr>
          <p:cNvPr id="4" name="Date Placeholder 3">
            <a:extLst>
              <a:ext uri="{FF2B5EF4-FFF2-40B4-BE49-F238E27FC236}">
                <a16:creationId xmlns:a16="http://schemas.microsoft.com/office/drawing/2014/main" id="{2C4013E6-5855-4083-B7C6-67B9B6C0570A}"/>
              </a:ext>
            </a:extLst>
          </p:cNvPr>
          <p:cNvSpPr>
            <a:spLocks noGrp="1"/>
          </p:cNvSpPr>
          <p:nvPr>
            <p:ph type="dt" sz="half" idx="10"/>
          </p:nvPr>
        </p:nvSpPr>
        <p:spPr/>
        <p:txBody>
          <a:bodyPr/>
          <a:lstStyle/>
          <a:p>
            <a:fld id="{A3E07BEC-C2F7-4184-951E-9AFF704887D5}" type="datetime1">
              <a:rPr lang="en-US" smtClean="0"/>
              <a:t>28-Sep-18</a:t>
            </a:fld>
            <a:endParaRPr lang="en-US"/>
          </a:p>
        </p:txBody>
      </p:sp>
      <p:sp>
        <p:nvSpPr>
          <p:cNvPr id="5" name="Slide Number Placeholder 4">
            <a:extLst>
              <a:ext uri="{FF2B5EF4-FFF2-40B4-BE49-F238E27FC236}">
                <a16:creationId xmlns:a16="http://schemas.microsoft.com/office/drawing/2014/main" id="{923F7EC0-3EE3-4958-8939-8FD9E49D9C9A}"/>
              </a:ext>
            </a:extLst>
          </p:cNvPr>
          <p:cNvSpPr>
            <a:spLocks noGrp="1"/>
          </p:cNvSpPr>
          <p:nvPr>
            <p:ph type="sldNum" sz="quarter" idx="12"/>
          </p:nvPr>
        </p:nvSpPr>
        <p:spPr/>
        <p:txBody>
          <a:bodyPr/>
          <a:lstStyle/>
          <a:p>
            <a:fld id="{C9903506-58EC-404B-8653-E6A95D7114F3}" type="slidenum">
              <a:rPr lang="en-US" smtClean="0"/>
              <a:t>12</a:t>
            </a:fld>
            <a:endParaRPr lang="en-US"/>
          </a:p>
        </p:txBody>
      </p:sp>
    </p:spTree>
    <p:extLst>
      <p:ext uri="{BB962C8B-B14F-4D97-AF65-F5344CB8AC3E}">
        <p14:creationId xmlns:p14="http://schemas.microsoft.com/office/powerpoint/2010/main" val="2199641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57B16-63B6-4F7F-865E-16D5DEDF5803}"/>
              </a:ext>
            </a:extLst>
          </p:cNvPr>
          <p:cNvSpPr>
            <a:spLocks noGrp="1"/>
          </p:cNvSpPr>
          <p:nvPr>
            <p:ph type="title"/>
          </p:nvPr>
        </p:nvSpPr>
        <p:spPr/>
        <p:txBody>
          <a:bodyPr/>
          <a:lstStyle/>
          <a:p>
            <a:r>
              <a:rPr lang="en-US"/>
              <a:t>RDD</a:t>
            </a:r>
          </a:p>
        </p:txBody>
      </p:sp>
      <p:sp>
        <p:nvSpPr>
          <p:cNvPr id="3" name="Content Placeholder 2">
            <a:extLst>
              <a:ext uri="{FF2B5EF4-FFF2-40B4-BE49-F238E27FC236}">
                <a16:creationId xmlns:a16="http://schemas.microsoft.com/office/drawing/2014/main" id="{165C5920-82FC-4283-B9AE-1EDCCD484B23}"/>
              </a:ext>
            </a:extLst>
          </p:cNvPr>
          <p:cNvSpPr>
            <a:spLocks noGrp="1"/>
          </p:cNvSpPr>
          <p:nvPr>
            <p:ph idx="1"/>
          </p:nvPr>
        </p:nvSpPr>
        <p:spPr/>
        <p:txBody>
          <a:bodyPr/>
          <a:lstStyle/>
          <a:p>
            <a:r>
              <a:rPr lang="vi-VN">
                <a:solidFill>
                  <a:schemeClr val="tx1"/>
                </a:solidFill>
              </a:rPr>
              <a:t>Resilient distributed dataset</a:t>
            </a:r>
            <a:endParaRPr lang="en-US">
              <a:solidFill>
                <a:schemeClr val="tx1"/>
              </a:solidFill>
            </a:endParaRPr>
          </a:p>
          <a:p>
            <a:pPr lvl="1"/>
            <a:r>
              <a:rPr lang="en-US">
                <a:solidFill>
                  <a:schemeClr val="tx1"/>
                </a:solidFill>
              </a:rPr>
              <a:t>L</a:t>
            </a:r>
            <a:r>
              <a:rPr lang="vi-VN">
                <a:solidFill>
                  <a:schemeClr val="tx1"/>
                </a:solidFill>
              </a:rPr>
              <a:t>à tập dữ liệu phân tán phục hồi mà các dữ liệu này được phân tán vào các node của cluster để thực hiện tính toán song song.</a:t>
            </a:r>
            <a:endParaRPr lang="en-US">
              <a:solidFill>
                <a:schemeClr val="tx1"/>
              </a:solidFill>
            </a:endParaRPr>
          </a:p>
          <a:p>
            <a:r>
              <a:rPr lang="vi-VN">
                <a:solidFill>
                  <a:schemeClr val="tx1"/>
                </a:solidFill>
              </a:rPr>
              <a:t>RDD hỗ trợ 2 loại phương thức: transformations và actions.</a:t>
            </a:r>
            <a:endParaRPr lang="en-US">
              <a:solidFill>
                <a:schemeClr val="tx1"/>
              </a:solidFill>
            </a:endParaRPr>
          </a:p>
        </p:txBody>
      </p:sp>
      <p:sp>
        <p:nvSpPr>
          <p:cNvPr id="4" name="Date Placeholder 3">
            <a:extLst>
              <a:ext uri="{FF2B5EF4-FFF2-40B4-BE49-F238E27FC236}">
                <a16:creationId xmlns:a16="http://schemas.microsoft.com/office/drawing/2014/main" id="{7DD5200A-DB56-4FDA-8C16-567588F3FA19}"/>
              </a:ext>
            </a:extLst>
          </p:cNvPr>
          <p:cNvSpPr>
            <a:spLocks noGrp="1"/>
          </p:cNvSpPr>
          <p:nvPr>
            <p:ph type="dt" sz="half" idx="10"/>
          </p:nvPr>
        </p:nvSpPr>
        <p:spPr/>
        <p:txBody>
          <a:bodyPr/>
          <a:lstStyle/>
          <a:p>
            <a:fld id="{A3E07BEC-C2F7-4184-951E-9AFF704887D5}" type="datetime1">
              <a:rPr lang="en-US" smtClean="0"/>
              <a:t>28-Sep-18</a:t>
            </a:fld>
            <a:endParaRPr lang="en-US"/>
          </a:p>
        </p:txBody>
      </p:sp>
      <p:sp>
        <p:nvSpPr>
          <p:cNvPr id="5" name="Slide Number Placeholder 4">
            <a:extLst>
              <a:ext uri="{FF2B5EF4-FFF2-40B4-BE49-F238E27FC236}">
                <a16:creationId xmlns:a16="http://schemas.microsoft.com/office/drawing/2014/main" id="{A1226F85-942C-4696-88A0-7A6728A5B630}"/>
              </a:ext>
            </a:extLst>
          </p:cNvPr>
          <p:cNvSpPr>
            <a:spLocks noGrp="1"/>
          </p:cNvSpPr>
          <p:nvPr>
            <p:ph type="sldNum" sz="quarter" idx="12"/>
          </p:nvPr>
        </p:nvSpPr>
        <p:spPr/>
        <p:txBody>
          <a:bodyPr/>
          <a:lstStyle/>
          <a:p>
            <a:fld id="{C9903506-58EC-404B-8653-E6A95D7114F3}" type="slidenum">
              <a:rPr lang="en-US" smtClean="0"/>
              <a:t>13</a:t>
            </a:fld>
            <a:endParaRPr lang="en-US"/>
          </a:p>
        </p:txBody>
      </p:sp>
    </p:spTree>
    <p:extLst>
      <p:ext uri="{BB962C8B-B14F-4D97-AF65-F5344CB8AC3E}">
        <p14:creationId xmlns:p14="http://schemas.microsoft.com/office/powerpoint/2010/main" val="1695150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5F04A-9BE3-40A5-8383-CA4B62CE1989}"/>
              </a:ext>
            </a:extLst>
          </p:cNvPr>
          <p:cNvSpPr>
            <a:spLocks noGrp="1"/>
          </p:cNvSpPr>
          <p:nvPr>
            <p:ph type="title"/>
          </p:nvPr>
        </p:nvSpPr>
        <p:spPr/>
        <p:txBody>
          <a:bodyPr/>
          <a:lstStyle/>
          <a:p>
            <a:r>
              <a:rPr lang="en-US"/>
              <a:t>Transformations</a:t>
            </a:r>
          </a:p>
        </p:txBody>
      </p:sp>
      <p:sp>
        <p:nvSpPr>
          <p:cNvPr id="3" name="Content Placeholder 2">
            <a:extLst>
              <a:ext uri="{FF2B5EF4-FFF2-40B4-BE49-F238E27FC236}">
                <a16:creationId xmlns:a16="http://schemas.microsoft.com/office/drawing/2014/main" id="{35B6C700-579F-443C-868B-411D2BA98856}"/>
              </a:ext>
            </a:extLst>
          </p:cNvPr>
          <p:cNvSpPr>
            <a:spLocks noGrp="1"/>
          </p:cNvSpPr>
          <p:nvPr>
            <p:ph idx="1"/>
          </p:nvPr>
        </p:nvSpPr>
        <p:spPr/>
        <p:txBody>
          <a:bodyPr>
            <a:normAutofit/>
          </a:bodyPr>
          <a:lstStyle/>
          <a:p>
            <a:r>
              <a:rPr lang="vi-VN">
                <a:solidFill>
                  <a:schemeClr val="tx1"/>
                </a:solidFill>
              </a:rPr>
              <a:t>Qua 1 phương thức transformations thì sẽ tạo mới 1 RDD từ 1 RDD đã tồn tại</a:t>
            </a:r>
            <a:endParaRPr lang="en-US">
              <a:solidFill>
                <a:schemeClr val="tx1"/>
              </a:solidFill>
            </a:endParaRPr>
          </a:p>
          <a:p>
            <a:r>
              <a:rPr lang="fr-FR">
                <a:solidFill>
                  <a:schemeClr val="tx1"/>
                </a:solidFill>
              </a:rPr>
              <a:t>Tất cả các transformation đều là </a:t>
            </a:r>
            <a:r>
              <a:rPr lang="fr-FR" b="1">
                <a:solidFill>
                  <a:schemeClr val="tx1"/>
                </a:solidFill>
              </a:rPr>
              <a:t>lazy</a:t>
            </a:r>
          </a:p>
          <a:p>
            <a:pPr lvl="1"/>
            <a:r>
              <a:rPr lang="en-US">
                <a:solidFill>
                  <a:schemeClr val="tx1"/>
                </a:solidFill>
              </a:rPr>
              <a:t>Các</a:t>
            </a:r>
            <a:r>
              <a:rPr lang="vi-VN">
                <a:solidFill>
                  <a:schemeClr val="tx1"/>
                </a:solidFill>
              </a:rPr>
              <a:t> transformation này sẽ không thực hiện tính toán ngay mà chúng sẽ được lưu lại thành dữ liệu và chỉ thực hiện tính toán khi 1 action được gọi để yêu cầu trả về kết quả cho driver program</a:t>
            </a:r>
            <a:endParaRPr lang="en-US">
              <a:solidFill>
                <a:schemeClr val="tx1"/>
              </a:solidFill>
            </a:endParaRPr>
          </a:p>
          <a:p>
            <a:pPr lvl="1"/>
            <a:r>
              <a:rPr lang="vi-VN">
                <a:solidFill>
                  <a:schemeClr val="tx1"/>
                </a:solidFill>
              </a:rPr>
              <a:t>Lazy </a:t>
            </a:r>
            <a:r>
              <a:rPr lang="en-US">
                <a:solidFill>
                  <a:schemeClr val="tx1"/>
                </a:solidFill>
              </a:rPr>
              <a:t>giúp </a:t>
            </a:r>
            <a:r>
              <a:rPr lang="vi-VN">
                <a:solidFill>
                  <a:schemeClr val="tx1"/>
                </a:solidFill>
              </a:rPr>
              <a:t>tiết kiệm được thời gian (thời gian </a:t>
            </a:r>
            <a:r>
              <a:rPr lang="en-US">
                <a:solidFill>
                  <a:schemeClr val="tx1"/>
                </a:solidFill>
              </a:rPr>
              <a:t>l</a:t>
            </a:r>
            <a:r>
              <a:rPr lang="vi-VN">
                <a:solidFill>
                  <a:schemeClr val="tx1"/>
                </a:solidFill>
              </a:rPr>
              <a:t>ư</a:t>
            </a:r>
            <a:r>
              <a:rPr lang="en-US">
                <a:solidFill>
                  <a:schemeClr val="tx1"/>
                </a:solidFill>
              </a:rPr>
              <a:t>u trữ và truy cập</a:t>
            </a:r>
            <a:r>
              <a:rPr lang="vi-VN">
                <a:solidFill>
                  <a:schemeClr val="tx1"/>
                </a:solidFill>
              </a:rPr>
              <a:t>) và không gian lưu trữ kết quả (RDD) qua transformation.</a:t>
            </a:r>
            <a:endParaRPr lang="en-US">
              <a:solidFill>
                <a:schemeClr val="tx1"/>
              </a:solidFill>
            </a:endParaRPr>
          </a:p>
          <a:p>
            <a:r>
              <a:rPr lang="vi-VN">
                <a:solidFill>
                  <a:schemeClr val="tx1"/>
                </a:solidFill>
              </a:rPr>
              <a:t>Một số hàm transformation: </a:t>
            </a:r>
            <a:endParaRPr lang="en-US">
              <a:solidFill>
                <a:schemeClr val="tx1"/>
              </a:solidFill>
            </a:endParaRPr>
          </a:p>
          <a:p>
            <a:pPr lvl="1"/>
            <a:r>
              <a:rPr lang="vi-VN">
                <a:solidFill>
                  <a:schemeClr val="tx1"/>
                </a:solidFill>
              </a:rPr>
              <a:t>map, flatMap, filter, groupByKey, reduceByKey, sortByKey…</a:t>
            </a:r>
            <a:endParaRPr lang="en-US">
              <a:solidFill>
                <a:schemeClr val="tx1"/>
              </a:solidFill>
            </a:endParaRPr>
          </a:p>
        </p:txBody>
      </p:sp>
      <p:sp>
        <p:nvSpPr>
          <p:cNvPr id="4" name="Date Placeholder 3">
            <a:extLst>
              <a:ext uri="{FF2B5EF4-FFF2-40B4-BE49-F238E27FC236}">
                <a16:creationId xmlns:a16="http://schemas.microsoft.com/office/drawing/2014/main" id="{3ADAB64E-7A3B-45A3-9C67-216F60021A3E}"/>
              </a:ext>
            </a:extLst>
          </p:cNvPr>
          <p:cNvSpPr>
            <a:spLocks noGrp="1"/>
          </p:cNvSpPr>
          <p:nvPr>
            <p:ph type="dt" sz="half" idx="10"/>
          </p:nvPr>
        </p:nvSpPr>
        <p:spPr/>
        <p:txBody>
          <a:bodyPr/>
          <a:lstStyle/>
          <a:p>
            <a:fld id="{A3E07BEC-C2F7-4184-951E-9AFF704887D5}" type="datetime1">
              <a:rPr lang="en-US" smtClean="0"/>
              <a:t>28-Sep-18</a:t>
            </a:fld>
            <a:endParaRPr lang="en-US"/>
          </a:p>
        </p:txBody>
      </p:sp>
      <p:sp>
        <p:nvSpPr>
          <p:cNvPr id="5" name="Slide Number Placeholder 4">
            <a:extLst>
              <a:ext uri="{FF2B5EF4-FFF2-40B4-BE49-F238E27FC236}">
                <a16:creationId xmlns:a16="http://schemas.microsoft.com/office/drawing/2014/main" id="{BA4B3F68-CD54-42A4-8C98-7D693C20ECC3}"/>
              </a:ext>
            </a:extLst>
          </p:cNvPr>
          <p:cNvSpPr>
            <a:spLocks noGrp="1"/>
          </p:cNvSpPr>
          <p:nvPr>
            <p:ph type="sldNum" sz="quarter" idx="12"/>
          </p:nvPr>
        </p:nvSpPr>
        <p:spPr/>
        <p:txBody>
          <a:bodyPr/>
          <a:lstStyle/>
          <a:p>
            <a:fld id="{C9903506-58EC-404B-8653-E6A95D7114F3}" type="slidenum">
              <a:rPr lang="en-US" smtClean="0"/>
              <a:t>14</a:t>
            </a:fld>
            <a:endParaRPr lang="en-US"/>
          </a:p>
        </p:txBody>
      </p:sp>
    </p:spTree>
    <p:extLst>
      <p:ext uri="{BB962C8B-B14F-4D97-AF65-F5344CB8AC3E}">
        <p14:creationId xmlns:p14="http://schemas.microsoft.com/office/powerpoint/2010/main" val="4254247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BC80B-3DA4-4A07-9966-F866A16126B6}"/>
              </a:ext>
            </a:extLst>
          </p:cNvPr>
          <p:cNvSpPr>
            <a:spLocks noGrp="1"/>
          </p:cNvSpPr>
          <p:nvPr>
            <p:ph type="title"/>
          </p:nvPr>
        </p:nvSpPr>
        <p:spPr/>
        <p:txBody>
          <a:bodyPr/>
          <a:lstStyle/>
          <a:p>
            <a:r>
              <a:rPr lang="en-US"/>
              <a:t>Actions</a:t>
            </a:r>
          </a:p>
        </p:txBody>
      </p:sp>
      <p:sp>
        <p:nvSpPr>
          <p:cNvPr id="3" name="Content Placeholder 2">
            <a:extLst>
              <a:ext uri="{FF2B5EF4-FFF2-40B4-BE49-F238E27FC236}">
                <a16:creationId xmlns:a16="http://schemas.microsoft.com/office/drawing/2014/main" id="{BE9CD7C8-7F3C-4D72-B20F-BD07B36471E8}"/>
              </a:ext>
            </a:extLst>
          </p:cNvPr>
          <p:cNvSpPr>
            <a:spLocks noGrp="1"/>
          </p:cNvSpPr>
          <p:nvPr>
            <p:ph idx="1"/>
          </p:nvPr>
        </p:nvSpPr>
        <p:spPr/>
        <p:txBody>
          <a:bodyPr/>
          <a:lstStyle/>
          <a:p>
            <a:r>
              <a:rPr lang="vi-VN">
                <a:solidFill>
                  <a:schemeClr val="tx1"/>
                </a:solidFill>
              </a:rPr>
              <a:t>Qua 1 phương thức actions thì sẽ cho phép trả về 1 giá trị cho driver program sau khi chạy tính toán trên tập dữ liệu</a:t>
            </a:r>
            <a:endParaRPr lang="en-US">
              <a:solidFill>
                <a:schemeClr val="tx1"/>
              </a:solidFill>
            </a:endParaRPr>
          </a:p>
          <a:p>
            <a:r>
              <a:rPr lang="en-US">
                <a:solidFill>
                  <a:schemeClr val="tx1"/>
                </a:solidFill>
              </a:rPr>
              <a:t>Một số hàm action</a:t>
            </a:r>
            <a:r>
              <a:rPr lang="vi-VN">
                <a:solidFill>
                  <a:schemeClr val="tx1"/>
                </a:solidFill>
              </a:rPr>
              <a:t>: </a:t>
            </a:r>
            <a:endParaRPr lang="en-US">
              <a:solidFill>
                <a:schemeClr val="tx1"/>
              </a:solidFill>
            </a:endParaRPr>
          </a:p>
          <a:p>
            <a:pPr lvl="1"/>
            <a:r>
              <a:rPr lang="vi-VN">
                <a:solidFill>
                  <a:schemeClr val="tx1"/>
                </a:solidFill>
              </a:rPr>
              <a:t>collect, take, first, reduce, count, saveAsTextFile, foreach…</a:t>
            </a:r>
            <a:endParaRPr lang="en-US">
              <a:solidFill>
                <a:schemeClr val="tx1"/>
              </a:solidFill>
            </a:endParaRPr>
          </a:p>
        </p:txBody>
      </p:sp>
      <p:sp>
        <p:nvSpPr>
          <p:cNvPr id="4" name="Date Placeholder 3">
            <a:extLst>
              <a:ext uri="{FF2B5EF4-FFF2-40B4-BE49-F238E27FC236}">
                <a16:creationId xmlns:a16="http://schemas.microsoft.com/office/drawing/2014/main" id="{4D6FEDB4-C748-4D43-9F32-B01A11082873}"/>
              </a:ext>
            </a:extLst>
          </p:cNvPr>
          <p:cNvSpPr>
            <a:spLocks noGrp="1"/>
          </p:cNvSpPr>
          <p:nvPr>
            <p:ph type="dt" sz="half" idx="10"/>
          </p:nvPr>
        </p:nvSpPr>
        <p:spPr/>
        <p:txBody>
          <a:bodyPr/>
          <a:lstStyle/>
          <a:p>
            <a:fld id="{A3E07BEC-C2F7-4184-951E-9AFF704887D5}" type="datetime1">
              <a:rPr lang="en-US" smtClean="0"/>
              <a:t>28-Sep-18</a:t>
            </a:fld>
            <a:endParaRPr lang="en-US"/>
          </a:p>
        </p:txBody>
      </p:sp>
      <p:sp>
        <p:nvSpPr>
          <p:cNvPr id="5" name="Slide Number Placeholder 4">
            <a:extLst>
              <a:ext uri="{FF2B5EF4-FFF2-40B4-BE49-F238E27FC236}">
                <a16:creationId xmlns:a16="http://schemas.microsoft.com/office/drawing/2014/main" id="{94745FD2-40D3-49AD-8189-DADE1E2081AE}"/>
              </a:ext>
            </a:extLst>
          </p:cNvPr>
          <p:cNvSpPr>
            <a:spLocks noGrp="1"/>
          </p:cNvSpPr>
          <p:nvPr>
            <p:ph type="sldNum" sz="quarter" idx="12"/>
          </p:nvPr>
        </p:nvSpPr>
        <p:spPr/>
        <p:txBody>
          <a:bodyPr/>
          <a:lstStyle/>
          <a:p>
            <a:fld id="{C9903506-58EC-404B-8653-E6A95D7114F3}" type="slidenum">
              <a:rPr lang="en-US" smtClean="0"/>
              <a:t>15</a:t>
            </a:fld>
            <a:endParaRPr lang="en-US"/>
          </a:p>
        </p:txBody>
      </p:sp>
    </p:spTree>
    <p:extLst>
      <p:ext uri="{BB962C8B-B14F-4D97-AF65-F5344CB8AC3E}">
        <p14:creationId xmlns:p14="http://schemas.microsoft.com/office/powerpoint/2010/main" val="3885871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E0B0D-A4DE-48ED-82A9-DA613E3AF6B6}"/>
              </a:ext>
            </a:extLst>
          </p:cNvPr>
          <p:cNvSpPr>
            <a:spLocks noGrp="1"/>
          </p:cNvSpPr>
          <p:nvPr>
            <p:ph type="title"/>
          </p:nvPr>
        </p:nvSpPr>
        <p:spPr/>
        <p:txBody>
          <a:bodyPr/>
          <a:lstStyle/>
          <a:p>
            <a:r>
              <a:rPr lang="en-US"/>
              <a:t>Dataframe </a:t>
            </a:r>
          </a:p>
        </p:txBody>
      </p:sp>
      <p:sp>
        <p:nvSpPr>
          <p:cNvPr id="3" name="Content Placeholder 2">
            <a:extLst>
              <a:ext uri="{FF2B5EF4-FFF2-40B4-BE49-F238E27FC236}">
                <a16:creationId xmlns:a16="http://schemas.microsoft.com/office/drawing/2014/main" id="{F6E53C2B-98A6-49F1-8E1B-F17DACB1E023}"/>
              </a:ext>
            </a:extLst>
          </p:cNvPr>
          <p:cNvSpPr>
            <a:spLocks noGrp="1"/>
          </p:cNvSpPr>
          <p:nvPr>
            <p:ph idx="1"/>
          </p:nvPr>
        </p:nvSpPr>
        <p:spPr/>
        <p:txBody>
          <a:bodyPr/>
          <a:lstStyle/>
          <a:p>
            <a:r>
              <a:rPr lang="vi-VN">
                <a:solidFill>
                  <a:schemeClr val="tx1"/>
                </a:solidFill>
              </a:rPr>
              <a:t>DataFrame là một tập dữ liệu phân được tổ chức thành các cột được đặt tên, như một bảng trong cơ sở dữ liệu quan hệ</a:t>
            </a:r>
            <a:endParaRPr lang="en-US">
              <a:solidFill>
                <a:schemeClr val="tx1"/>
              </a:solidFill>
            </a:endParaRPr>
          </a:p>
          <a:p>
            <a:r>
              <a:rPr lang="en-US">
                <a:solidFill>
                  <a:schemeClr val="tx1"/>
                </a:solidFill>
              </a:rPr>
              <a:t>Cho </a:t>
            </a:r>
            <a:r>
              <a:rPr lang="vi-VN">
                <a:solidFill>
                  <a:schemeClr val="tx1"/>
                </a:solidFill>
              </a:rPr>
              <a:t>phép các nhà phát triển áp đặt một cấu trúc vào tập dữ liệu phân tán, cho phép trừu tượng mức cao hơn </a:t>
            </a:r>
            <a:endParaRPr lang="en-US">
              <a:solidFill>
                <a:schemeClr val="tx1"/>
              </a:solidFill>
            </a:endParaRPr>
          </a:p>
          <a:p>
            <a:r>
              <a:rPr lang="en-US">
                <a:solidFill>
                  <a:schemeClr val="tx1"/>
                </a:solidFill>
              </a:rPr>
              <a:t>Cung </a:t>
            </a:r>
            <a:r>
              <a:rPr lang="vi-VN">
                <a:solidFill>
                  <a:schemeClr val="tx1"/>
                </a:solidFill>
              </a:rPr>
              <a:t>cấp một domain specific language API để thao tác dữ liệu phân tán</a:t>
            </a:r>
            <a:r>
              <a:rPr lang="en-US">
                <a:solidFill>
                  <a:schemeClr val="tx1"/>
                </a:solidFill>
              </a:rPr>
              <a:t>, </a:t>
            </a:r>
            <a:r>
              <a:rPr lang="vi-VN">
                <a:solidFill>
                  <a:schemeClr val="tx1"/>
                </a:solidFill>
              </a:rPr>
              <a:t>làm cho Spark có thể tiếp cận với đối tượng rộng hơn, ngoài các kỹ sư dữ liệu chuyên ngành.</a:t>
            </a:r>
            <a:endParaRPr lang="en-US">
              <a:solidFill>
                <a:schemeClr val="tx1"/>
              </a:solidFill>
            </a:endParaRPr>
          </a:p>
        </p:txBody>
      </p:sp>
      <p:sp>
        <p:nvSpPr>
          <p:cNvPr id="4" name="Date Placeholder 3">
            <a:extLst>
              <a:ext uri="{FF2B5EF4-FFF2-40B4-BE49-F238E27FC236}">
                <a16:creationId xmlns:a16="http://schemas.microsoft.com/office/drawing/2014/main" id="{3A3BEDBB-8912-48F0-A50F-4C66ED0C828C}"/>
              </a:ext>
            </a:extLst>
          </p:cNvPr>
          <p:cNvSpPr>
            <a:spLocks noGrp="1"/>
          </p:cNvSpPr>
          <p:nvPr>
            <p:ph type="dt" sz="half" idx="10"/>
          </p:nvPr>
        </p:nvSpPr>
        <p:spPr/>
        <p:txBody>
          <a:bodyPr/>
          <a:lstStyle/>
          <a:p>
            <a:fld id="{A3E07BEC-C2F7-4184-951E-9AFF704887D5}" type="datetime1">
              <a:rPr lang="en-US" smtClean="0"/>
              <a:t>28-Sep-18</a:t>
            </a:fld>
            <a:endParaRPr lang="en-US"/>
          </a:p>
        </p:txBody>
      </p:sp>
      <p:sp>
        <p:nvSpPr>
          <p:cNvPr id="5" name="Slide Number Placeholder 4">
            <a:extLst>
              <a:ext uri="{FF2B5EF4-FFF2-40B4-BE49-F238E27FC236}">
                <a16:creationId xmlns:a16="http://schemas.microsoft.com/office/drawing/2014/main" id="{EFEEDBF8-FDA7-42AC-94A8-1C694677FA91}"/>
              </a:ext>
            </a:extLst>
          </p:cNvPr>
          <p:cNvSpPr>
            <a:spLocks noGrp="1"/>
          </p:cNvSpPr>
          <p:nvPr>
            <p:ph type="sldNum" sz="quarter" idx="12"/>
          </p:nvPr>
        </p:nvSpPr>
        <p:spPr/>
        <p:txBody>
          <a:bodyPr/>
          <a:lstStyle/>
          <a:p>
            <a:fld id="{C9903506-58EC-404B-8653-E6A95D7114F3}" type="slidenum">
              <a:rPr lang="en-US" smtClean="0"/>
              <a:t>16</a:t>
            </a:fld>
            <a:endParaRPr lang="en-US"/>
          </a:p>
        </p:txBody>
      </p:sp>
    </p:spTree>
    <p:extLst>
      <p:ext uri="{BB962C8B-B14F-4D97-AF65-F5344CB8AC3E}">
        <p14:creationId xmlns:p14="http://schemas.microsoft.com/office/powerpoint/2010/main" val="3450634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3BC98-5F83-40D1-B11D-14F7EDCF78D7}"/>
              </a:ext>
            </a:extLst>
          </p:cNvPr>
          <p:cNvSpPr>
            <a:spLocks noGrp="1"/>
          </p:cNvSpPr>
          <p:nvPr>
            <p:ph type="title"/>
          </p:nvPr>
        </p:nvSpPr>
        <p:spPr/>
        <p:txBody>
          <a:bodyPr/>
          <a:lstStyle/>
          <a:p>
            <a:r>
              <a:rPr lang="en-US"/>
              <a:t>Dataframe</a:t>
            </a:r>
          </a:p>
        </p:txBody>
      </p:sp>
      <p:sp>
        <p:nvSpPr>
          <p:cNvPr id="3" name="Content Placeholder 2">
            <a:extLst>
              <a:ext uri="{FF2B5EF4-FFF2-40B4-BE49-F238E27FC236}">
                <a16:creationId xmlns:a16="http://schemas.microsoft.com/office/drawing/2014/main" id="{8E9FF6B2-EA12-4BBC-BD17-2A8E5F483594}"/>
              </a:ext>
            </a:extLst>
          </p:cNvPr>
          <p:cNvSpPr>
            <a:spLocks noGrp="1"/>
          </p:cNvSpPr>
          <p:nvPr>
            <p:ph idx="1"/>
          </p:nvPr>
        </p:nvSpPr>
        <p:spPr/>
        <p:txBody>
          <a:bodyPr/>
          <a:lstStyle/>
          <a:p>
            <a:r>
              <a:rPr lang="vi-VN">
                <a:solidFill>
                  <a:schemeClr val="tx1"/>
                </a:solidFill>
              </a:rPr>
              <a:t>Ưu điểm của Dataframe so với RDD:</a:t>
            </a:r>
          </a:p>
          <a:p>
            <a:pPr lvl="1"/>
            <a:r>
              <a:rPr lang="vi-VN">
                <a:solidFill>
                  <a:schemeClr val="tx1"/>
                </a:solidFill>
              </a:rPr>
              <a:t>DataFrame được xây dựng trên Spark SQL engine, sử dụng Catalyst optimizer để tạo ra một kế hoạch truy vấn logic và vật lý được tối ưu hóa, cung cấp hiệu quả không gian và hiệu suất tốc độ</a:t>
            </a:r>
          </a:p>
          <a:p>
            <a:pPr lvl="1"/>
            <a:r>
              <a:rPr lang="vi-VN">
                <a:solidFill>
                  <a:schemeClr val="tx1"/>
                </a:solidFill>
              </a:rPr>
              <a:t>Spark sử dụng Tungsten Encoders có thể serialize/deserialize</a:t>
            </a:r>
            <a:r>
              <a:rPr lang="en-US">
                <a:solidFill>
                  <a:schemeClr val="tx1"/>
                </a:solidFill>
              </a:rPr>
              <a:t> </a:t>
            </a:r>
            <a:r>
              <a:rPr lang="vi-VN">
                <a:solidFill>
                  <a:schemeClr val="tx1"/>
                </a:solidFill>
              </a:rPr>
              <a:t>các đối tượng JVM một cách hiệu quả cũng như tạo ra bytecode nhỏ gọn có thể thực thi ở tốc độ cao hơn</a:t>
            </a:r>
          </a:p>
          <a:p>
            <a:endParaRPr lang="en-US"/>
          </a:p>
        </p:txBody>
      </p:sp>
      <p:sp>
        <p:nvSpPr>
          <p:cNvPr id="4" name="Date Placeholder 3">
            <a:extLst>
              <a:ext uri="{FF2B5EF4-FFF2-40B4-BE49-F238E27FC236}">
                <a16:creationId xmlns:a16="http://schemas.microsoft.com/office/drawing/2014/main" id="{5A970905-9E67-421C-AF9A-78BDCAFE40C2}"/>
              </a:ext>
            </a:extLst>
          </p:cNvPr>
          <p:cNvSpPr>
            <a:spLocks noGrp="1"/>
          </p:cNvSpPr>
          <p:nvPr>
            <p:ph type="dt" sz="half" idx="10"/>
          </p:nvPr>
        </p:nvSpPr>
        <p:spPr/>
        <p:txBody>
          <a:bodyPr/>
          <a:lstStyle/>
          <a:p>
            <a:fld id="{A3E07BEC-C2F7-4184-951E-9AFF704887D5}" type="datetime1">
              <a:rPr lang="en-US" smtClean="0"/>
              <a:t>28-Sep-18</a:t>
            </a:fld>
            <a:endParaRPr lang="en-US"/>
          </a:p>
        </p:txBody>
      </p:sp>
      <p:sp>
        <p:nvSpPr>
          <p:cNvPr id="5" name="Slide Number Placeholder 4">
            <a:extLst>
              <a:ext uri="{FF2B5EF4-FFF2-40B4-BE49-F238E27FC236}">
                <a16:creationId xmlns:a16="http://schemas.microsoft.com/office/drawing/2014/main" id="{9B4166E2-E077-4E67-A895-E0EFD5EB698D}"/>
              </a:ext>
            </a:extLst>
          </p:cNvPr>
          <p:cNvSpPr>
            <a:spLocks noGrp="1"/>
          </p:cNvSpPr>
          <p:nvPr>
            <p:ph type="sldNum" sz="quarter" idx="12"/>
          </p:nvPr>
        </p:nvSpPr>
        <p:spPr/>
        <p:txBody>
          <a:bodyPr/>
          <a:lstStyle/>
          <a:p>
            <a:fld id="{C9903506-58EC-404B-8653-E6A95D7114F3}" type="slidenum">
              <a:rPr lang="en-US" smtClean="0"/>
              <a:t>17</a:t>
            </a:fld>
            <a:endParaRPr lang="en-US"/>
          </a:p>
        </p:txBody>
      </p:sp>
    </p:spTree>
    <p:extLst>
      <p:ext uri="{BB962C8B-B14F-4D97-AF65-F5344CB8AC3E}">
        <p14:creationId xmlns:p14="http://schemas.microsoft.com/office/powerpoint/2010/main" val="1971803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6C6AE-CDF2-499D-96F9-13A8DDD20F64}"/>
              </a:ext>
            </a:extLst>
          </p:cNvPr>
          <p:cNvSpPr>
            <a:spLocks noGrp="1"/>
          </p:cNvSpPr>
          <p:nvPr>
            <p:ph type="title"/>
          </p:nvPr>
        </p:nvSpPr>
        <p:spPr/>
        <p:txBody>
          <a:bodyPr>
            <a:normAutofit/>
          </a:bodyPr>
          <a:lstStyle/>
          <a:p>
            <a:r>
              <a:rPr lang="en-US"/>
              <a:t>4. </a:t>
            </a:r>
            <a:r>
              <a:rPr lang="en-US" b="1"/>
              <a:t>Lập trình với thư viện Pyspark trên Python</a:t>
            </a:r>
            <a:endParaRPr lang="en-US"/>
          </a:p>
        </p:txBody>
      </p:sp>
      <p:sp>
        <p:nvSpPr>
          <p:cNvPr id="3" name="Content Placeholder 2">
            <a:extLst>
              <a:ext uri="{FF2B5EF4-FFF2-40B4-BE49-F238E27FC236}">
                <a16:creationId xmlns:a16="http://schemas.microsoft.com/office/drawing/2014/main" id="{07A2465E-A44F-406C-BEDA-97C27B041991}"/>
              </a:ext>
            </a:extLst>
          </p:cNvPr>
          <p:cNvSpPr>
            <a:spLocks noGrp="1"/>
          </p:cNvSpPr>
          <p:nvPr>
            <p:ph idx="1"/>
          </p:nvPr>
        </p:nvSpPr>
        <p:spPr/>
        <p:txBody>
          <a:bodyPr/>
          <a:lstStyle/>
          <a:p>
            <a:pPr marL="514350" indent="-514350">
              <a:buFont typeface="+mj-lt"/>
              <a:buAutoNum type="arabicPeriod"/>
            </a:pPr>
            <a:r>
              <a:rPr lang="en-US">
                <a:solidFill>
                  <a:schemeClr val="tx1"/>
                </a:solidFill>
              </a:rPr>
              <a:t>Các phương pháp tìm max</a:t>
            </a:r>
          </a:p>
          <a:p>
            <a:pPr marL="514350" indent="-514350">
              <a:buFont typeface="+mj-lt"/>
              <a:buAutoNum type="arabicPeriod"/>
            </a:pPr>
            <a:r>
              <a:rPr lang="en-US">
                <a:solidFill>
                  <a:schemeClr val="tx1"/>
                </a:solidFill>
              </a:rPr>
              <a:t>Hàm persist()</a:t>
            </a:r>
          </a:p>
          <a:p>
            <a:pPr marL="514350" indent="-514350">
              <a:buFont typeface="+mj-lt"/>
              <a:buAutoNum type="arabicPeriod"/>
            </a:pPr>
            <a:r>
              <a:rPr lang="en-US">
                <a:solidFill>
                  <a:schemeClr val="tx1"/>
                </a:solidFill>
              </a:rPr>
              <a:t>groupByKey và reduceByKey</a:t>
            </a:r>
          </a:p>
        </p:txBody>
      </p:sp>
      <p:sp>
        <p:nvSpPr>
          <p:cNvPr id="4" name="Date Placeholder 3">
            <a:extLst>
              <a:ext uri="{FF2B5EF4-FFF2-40B4-BE49-F238E27FC236}">
                <a16:creationId xmlns:a16="http://schemas.microsoft.com/office/drawing/2014/main" id="{07F76DE5-D58B-43B3-BD4C-AA193A2B0074}"/>
              </a:ext>
            </a:extLst>
          </p:cNvPr>
          <p:cNvSpPr>
            <a:spLocks noGrp="1"/>
          </p:cNvSpPr>
          <p:nvPr>
            <p:ph type="dt" sz="half" idx="10"/>
          </p:nvPr>
        </p:nvSpPr>
        <p:spPr/>
        <p:txBody>
          <a:bodyPr/>
          <a:lstStyle/>
          <a:p>
            <a:fld id="{A3E07BEC-C2F7-4184-951E-9AFF704887D5}" type="datetime1">
              <a:rPr lang="en-US" smtClean="0"/>
              <a:t>28-Sep-18</a:t>
            </a:fld>
            <a:endParaRPr lang="en-US"/>
          </a:p>
        </p:txBody>
      </p:sp>
      <p:sp>
        <p:nvSpPr>
          <p:cNvPr id="5" name="Slide Number Placeholder 4">
            <a:extLst>
              <a:ext uri="{FF2B5EF4-FFF2-40B4-BE49-F238E27FC236}">
                <a16:creationId xmlns:a16="http://schemas.microsoft.com/office/drawing/2014/main" id="{B48C870A-D83C-4357-90E5-2C82B55906F4}"/>
              </a:ext>
            </a:extLst>
          </p:cNvPr>
          <p:cNvSpPr>
            <a:spLocks noGrp="1"/>
          </p:cNvSpPr>
          <p:nvPr>
            <p:ph type="sldNum" sz="quarter" idx="12"/>
          </p:nvPr>
        </p:nvSpPr>
        <p:spPr/>
        <p:txBody>
          <a:bodyPr/>
          <a:lstStyle/>
          <a:p>
            <a:fld id="{C9903506-58EC-404B-8653-E6A95D7114F3}" type="slidenum">
              <a:rPr lang="en-US" smtClean="0"/>
              <a:t>18</a:t>
            </a:fld>
            <a:endParaRPr lang="en-US"/>
          </a:p>
        </p:txBody>
      </p:sp>
    </p:spTree>
    <p:extLst>
      <p:ext uri="{BB962C8B-B14F-4D97-AF65-F5344CB8AC3E}">
        <p14:creationId xmlns:p14="http://schemas.microsoft.com/office/powerpoint/2010/main" val="3573765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A1273-4435-474A-AE56-F4F803332021}"/>
              </a:ext>
            </a:extLst>
          </p:cNvPr>
          <p:cNvSpPr>
            <a:spLocks noGrp="1"/>
          </p:cNvSpPr>
          <p:nvPr>
            <p:ph type="title"/>
          </p:nvPr>
        </p:nvSpPr>
        <p:spPr/>
        <p:txBody>
          <a:bodyPr>
            <a:normAutofit/>
          </a:bodyPr>
          <a:lstStyle/>
          <a:p>
            <a:r>
              <a:rPr lang="en-US"/>
              <a:t>Các phương pháp tìm max</a:t>
            </a:r>
          </a:p>
        </p:txBody>
      </p:sp>
      <p:sp>
        <p:nvSpPr>
          <p:cNvPr id="4" name="Date Placeholder 3">
            <a:extLst>
              <a:ext uri="{FF2B5EF4-FFF2-40B4-BE49-F238E27FC236}">
                <a16:creationId xmlns:a16="http://schemas.microsoft.com/office/drawing/2014/main" id="{170F7B07-B9FB-479B-8CAE-C77EB2556B06}"/>
              </a:ext>
            </a:extLst>
          </p:cNvPr>
          <p:cNvSpPr>
            <a:spLocks noGrp="1"/>
          </p:cNvSpPr>
          <p:nvPr>
            <p:ph type="dt" sz="half" idx="10"/>
          </p:nvPr>
        </p:nvSpPr>
        <p:spPr/>
        <p:txBody>
          <a:bodyPr/>
          <a:lstStyle/>
          <a:p>
            <a:fld id="{A3E07BEC-C2F7-4184-951E-9AFF704887D5}" type="datetime1">
              <a:rPr lang="en-US" smtClean="0"/>
              <a:t>28-Sep-18</a:t>
            </a:fld>
            <a:endParaRPr lang="en-US"/>
          </a:p>
        </p:txBody>
      </p:sp>
      <p:sp>
        <p:nvSpPr>
          <p:cNvPr id="5" name="Slide Number Placeholder 4">
            <a:extLst>
              <a:ext uri="{FF2B5EF4-FFF2-40B4-BE49-F238E27FC236}">
                <a16:creationId xmlns:a16="http://schemas.microsoft.com/office/drawing/2014/main" id="{1B3531A7-26A2-4661-A6A8-A17F8CA089AB}"/>
              </a:ext>
            </a:extLst>
          </p:cNvPr>
          <p:cNvSpPr>
            <a:spLocks noGrp="1"/>
          </p:cNvSpPr>
          <p:nvPr>
            <p:ph type="sldNum" sz="quarter" idx="12"/>
          </p:nvPr>
        </p:nvSpPr>
        <p:spPr/>
        <p:txBody>
          <a:bodyPr/>
          <a:lstStyle/>
          <a:p>
            <a:fld id="{C9903506-58EC-404B-8653-E6A95D7114F3}" type="slidenum">
              <a:rPr lang="en-US" smtClean="0"/>
              <a:t>19</a:t>
            </a:fld>
            <a:endParaRPr lang="en-US"/>
          </a:p>
        </p:txBody>
      </p:sp>
      <p:graphicFrame>
        <p:nvGraphicFramePr>
          <p:cNvPr id="11" name="Content Placeholder 10">
            <a:extLst>
              <a:ext uri="{FF2B5EF4-FFF2-40B4-BE49-F238E27FC236}">
                <a16:creationId xmlns:a16="http://schemas.microsoft.com/office/drawing/2014/main" id="{8CCFCA87-0A23-43CC-A9DB-853D542498B3}"/>
              </a:ext>
            </a:extLst>
          </p:cNvPr>
          <p:cNvGraphicFramePr>
            <a:graphicFrameLocks noGrp="1"/>
          </p:cNvGraphicFramePr>
          <p:nvPr>
            <p:ph idx="1"/>
            <p:extLst>
              <p:ext uri="{D42A27DB-BD31-4B8C-83A1-F6EECF244321}">
                <p14:modId xmlns:p14="http://schemas.microsoft.com/office/powerpoint/2010/main" val="2806201657"/>
              </p:ext>
            </p:extLst>
          </p:nvPr>
        </p:nvGraphicFramePr>
        <p:xfrm>
          <a:off x="1794195" y="1624749"/>
          <a:ext cx="8603609" cy="3608501"/>
        </p:xfrm>
        <a:graphic>
          <a:graphicData uri="http://schemas.openxmlformats.org/drawingml/2006/table">
            <a:tbl>
              <a:tblPr firstRow="1" firstCol="1" bandRow="1"/>
              <a:tblGrid>
                <a:gridCol w="7445431">
                  <a:extLst>
                    <a:ext uri="{9D8B030D-6E8A-4147-A177-3AD203B41FA5}">
                      <a16:colId xmlns:a16="http://schemas.microsoft.com/office/drawing/2014/main" val="1121921886"/>
                    </a:ext>
                  </a:extLst>
                </a:gridCol>
                <a:gridCol w="1158178">
                  <a:extLst>
                    <a:ext uri="{9D8B030D-6E8A-4147-A177-3AD203B41FA5}">
                      <a16:colId xmlns:a16="http://schemas.microsoft.com/office/drawing/2014/main" val="2801684785"/>
                    </a:ext>
                  </a:extLst>
                </a:gridCol>
              </a:tblGrid>
              <a:tr h="303635">
                <a:tc>
                  <a:txBody>
                    <a:bodyPr/>
                    <a:lstStyle/>
                    <a:p>
                      <a:pPr marL="0" marR="0" indent="0" algn="ctr">
                        <a:lnSpc>
                          <a:spcPct val="115000"/>
                        </a:lnSpc>
                        <a:spcBef>
                          <a:spcPts val="600"/>
                        </a:spcBef>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Code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48DD4"/>
                    </a:solidFill>
                  </a:tcPr>
                </a:tc>
                <a:tc>
                  <a:txBody>
                    <a:bodyPr/>
                    <a:lstStyle/>
                    <a:p>
                      <a:pPr marL="0" marR="0" indent="0" algn="ctr">
                        <a:lnSpc>
                          <a:spcPct val="115000"/>
                        </a:lnSpc>
                        <a:spcBef>
                          <a:spcPts val="0"/>
                        </a:spcBef>
                        <a:spcAft>
                          <a:spcPts val="6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Time (s)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48DD4"/>
                    </a:solidFill>
                  </a:tcPr>
                </a:tc>
                <a:extLst>
                  <a:ext uri="{0D108BD9-81ED-4DB2-BD59-A6C34878D82A}">
                    <a16:rowId xmlns:a16="http://schemas.microsoft.com/office/drawing/2014/main" val="3417964755"/>
                  </a:ext>
                </a:extLst>
              </a:tr>
              <a:tr h="303635">
                <a:tc>
                  <a:txBody>
                    <a:bodyPr/>
                    <a:lstStyle/>
                    <a:p>
                      <a:pPr marL="0" marR="0" indent="0" algn="just">
                        <a:lnSpc>
                          <a:spcPct val="115000"/>
                        </a:lnSpc>
                        <a:spcBef>
                          <a:spcPts val="600"/>
                        </a:spcBef>
                        <a:spcAft>
                          <a:spcPts val="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df.groupBy().max('VolData','NoSMS','DurationVoice’)</a:t>
                      </a:r>
                    </a:p>
                    <a:p>
                      <a:pPr marL="0" marR="0" indent="0" algn="just">
                        <a:lnSpc>
                          <a:spcPct val="115000"/>
                        </a:lnSpc>
                        <a:spcBef>
                          <a:spcPts val="600"/>
                        </a:spcBef>
                        <a:spcAft>
                          <a:spcPts val="0"/>
                        </a:spcAft>
                      </a:pP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6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33.30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0660104"/>
                  </a:ext>
                </a:extLst>
              </a:tr>
              <a:tr h="714630">
                <a:tc>
                  <a:txBody>
                    <a:bodyPr/>
                    <a:lstStyle/>
                    <a:p>
                      <a:pPr marL="0" marR="0" indent="0" algn="just">
                        <a:lnSpc>
                          <a:spcPct val="115000"/>
                        </a:lnSpc>
                        <a:spcBef>
                          <a:spcPts val="600"/>
                        </a:spcBef>
                        <a:spcAft>
                          <a:spcPts val="60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for f in features: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15000"/>
                        </a:lnSpc>
                        <a:spcBef>
                          <a:spcPts val="600"/>
                        </a:spcBef>
                        <a:spcAft>
                          <a:spcPts val="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    max_values.append(df.groupBy().max(f))</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6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98.17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7332924"/>
                  </a:ext>
                </a:extLst>
              </a:tr>
              <a:tr h="303635">
                <a:tc>
                  <a:txBody>
                    <a:bodyPr/>
                    <a:lstStyle/>
                    <a:p>
                      <a:pPr marL="0" marR="0" indent="0" algn="just">
                        <a:lnSpc>
                          <a:spcPct val="115000"/>
                        </a:lnSpc>
                        <a:spcBef>
                          <a:spcPts val="600"/>
                        </a:spcBef>
                        <a:spcAft>
                          <a:spcPts val="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df.select([max(f) for f in features])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15000"/>
                        </a:lnSpc>
                        <a:spcBef>
                          <a:spcPts val="600"/>
                        </a:spcBef>
                        <a:spcAft>
                          <a:spcPts val="0"/>
                        </a:spcAft>
                      </a:pPr>
                      <a:endParaRPr lang="en-US" sz="1200">
                        <a:effectLst/>
                        <a:latin typeface="Courier New" panose="02070309020205020404" pitchFamily="49"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6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33.34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5632644"/>
                  </a:ext>
                </a:extLst>
              </a:tr>
              <a:tr h="509645">
                <a:tc>
                  <a:txBody>
                    <a:bodyPr/>
                    <a:lstStyle/>
                    <a:p>
                      <a:pPr marL="0" marR="0" indent="0" algn="just">
                        <a:lnSpc>
                          <a:spcPct val="115000"/>
                        </a:lnSpc>
                        <a:spcBef>
                          <a:spcPts val="600"/>
                        </a:spcBef>
                        <a:spcAft>
                          <a:spcPts val="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df.groupBy().agg(max('VolData'),max('NoSMS'),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                 max('DurationVoice’))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0"/>
                        </a:spcAft>
                      </a:pPr>
                      <a:endParaRPr lang="en-US" sz="1200">
                        <a:effectLst/>
                        <a:latin typeface="Courier New" panose="02070309020205020404" pitchFamily="49"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6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32.67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2952967"/>
                  </a:ext>
                </a:extLst>
              </a:tr>
              <a:tr h="434197">
                <a:tc>
                  <a:txBody>
                    <a:bodyPr/>
                    <a:lstStyle/>
                    <a:p>
                      <a:pPr marL="0" marR="0" indent="0" algn="just">
                        <a:lnSpc>
                          <a:spcPct val="115000"/>
                        </a:lnSpc>
                        <a:spcBef>
                          <a:spcPts val="600"/>
                        </a:spcBef>
                        <a:spcAft>
                          <a:spcPts val="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spark.sql('SELECT MAX(VolData),MAX(NoSMS),MAX(DurationVoice)) FROM user')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6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34.23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1943971"/>
                  </a:ext>
                </a:extLst>
              </a:tr>
              <a:tr h="562062">
                <a:tc>
                  <a:txBody>
                    <a:bodyPr/>
                    <a:lstStyle/>
                    <a:p>
                      <a:pPr marL="0" marR="0" indent="0" algn="just">
                        <a:lnSpc>
                          <a:spcPct val="115000"/>
                        </a:lnSpc>
                        <a:spcBef>
                          <a:spcPts val="600"/>
                        </a:spcBef>
                        <a:spcAft>
                          <a:spcPts val="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max_values = rdd.map(lambda x: [x[f] for f in features])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.reduce(lambda a, b: [max(a[i], b[i]) for i in range(n_features)])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6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137.69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7342097"/>
                  </a:ext>
                </a:extLst>
              </a:tr>
            </a:tbl>
          </a:graphicData>
        </a:graphic>
      </p:graphicFrame>
    </p:spTree>
    <p:extLst>
      <p:ext uri="{BB962C8B-B14F-4D97-AF65-F5344CB8AC3E}">
        <p14:creationId xmlns:p14="http://schemas.microsoft.com/office/powerpoint/2010/main" val="572859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err="1"/>
              <a:t>Nội</a:t>
            </a:r>
            <a:r>
              <a:rPr lang="en-US"/>
              <a:t> dung	</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a:solidFill>
                  <a:schemeClr val="tx1"/>
                </a:solidFill>
              </a:rPr>
              <a:t>Tìm hiểu về Spark</a:t>
            </a:r>
          </a:p>
          <a:p>
            <a:pPr marL="514350" indent="-514350">
              <a:buFont typeface="+mj-lt"/>
              <a:buAutoNum type="arabicPeriod"/>
            </a:pPr>
            <a:r>
              <a:rPr lang="en-US">
                <a:solidFill>
                  <a:schemeClr val="tx1"/>
                </a:solidFill>
              </a:rPr>
              <a:t>Ưu điểm của Spark so với Hadoop</a:t>
            </a:r>
          </a:p>
          <a:p>
            <a:pPr marL="514350" indent="-514350">
              <a:buFont typeface="+mj-lt"/>
              <a:buAutoNum type="arabicPeriod"/>
            </a:pPr>
            <a:r>
              <a:rPr lang="en-US">
                <a:solidFill>
                  <a:schemeClr val="tx1"/>
                </a:solidFill>
              </a:rPr>
              <a:t>RDD và Dataframe</a:t>
            </a:r>
          </a:p>
          <a:p>
            <a:pPr marL="514350" indent="-514350">
              <a:buFont typeface="+mj-lt"/>
              <a:buAutoNum type="arabicPeriod"/>
            </a:pPr>
            <a:r>
              <a:rPr lang="en-US">
                <a:solidFill>
                  <a:schemeClr val="tx1"/>
                </a:solidFill>
              </a:rPr>
              <a:t>Lập trình với thư viện Pyspark trên Python</a:t>
            </a:r>
          </a:p>
        </p:txBody>
      </p:sp>
      <p:sp>
        <p:nvSpPr>
          <p:cNvPr id="4" name="Date Placeholder 3"/>
          <p:cNvSpPr>
            <a:spLocks noGrp="1"/>
          </p:cNvSpPr>
          <p:nvPr>
            <p:ph type="dt" sz="half" idx="10"/>
          </p:nvPr>
        </p:nvSpPr>
        <p:spPr/>
        <p:txBody>
          <a:bodyPr/>
          <a:lstStyle/>
          <a:p>
            <a:fld id="{EAE3CAC7-61C7-41CC-AD94-703184400137}" type="datetime1">
              <a:rPr lang="en-US" smtClean="0"/>
              <a:t>28-Sep-18</a:t>
            </a:fld>
            <a:endParaRPr lang="en-US"/>
          </a:p>
        </p:txBody>
      </p:sp>
      <p:sp>
        <p:nvSpPr>
          <p:cNvPr id="5" name="Slide Number Placeholder 4"/>
          <p:cNvSpPr>
            <a:spLocks noGrp="1"/>
          </p:cNvSpPr>
          <p:nvPr>
            <p:ph type="sldNum" sz="quarter" idx="12"/>
          </p:nvPr>
        </p:nvSpPr>
        <p:spPr/>
        <p:txBody>
          <a:bodyPr/>
          <a:lstStyle/>
          <a:p>
            <a:fld id="{C9903506-58EC-404B-8653-E6A95D7114F3}" type="slidenum">
              <a:rPr lang="en-US" smtClean="0"/>
              <a:t>2</a:t>
            </a:fld>
            <a:endParaRPr lang="en-US"/>
          </a:p>
        </p:txBody>
      </p:sp>
    </p:spTree>
    <p:extLst>
      <p:ext uri="{BB962C8B-B14F-4D97-AF65-F5344CB8AC3E}">
        <p14:creationId xmlns:p14="http://schemas.microsoft.com/office/powerpoint/2010/main" val="3909733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DFC0E-95A1-490D-AC91-F6AE411A7FAA}"/>
              </a:ext>
            </a:extLst>
          </p:cNvPr>
          <p:cNvSpPr>
            <a:spLocks noGrp="1"/>
          </p:cNvSpPr>
          <p:nvPr>
            <p:ph type="title"/>
          </p:nvPr>
        </p:nvSpPr>
        <p:spPr/>
        <p:txBody>
          <a:bodyPr>
            <a:normAutofit/>
          </a:bodyPr>
          <a:lstStyle/>
          <a:p>
            <a:r>
              <a:rPr lang="en-US"/>
              <a:t>Hàm persist()</a:t>
            </a:r>
          </a:p>
        </p:txBody>
      </p:sp>
      <p:sp>
        <p:nvSpPr>
          <p:cNvPr id="3" name="Content Placeholder 2">
            <a:extLst>
              <a:ext uri="{FF2B5EF4-FFF2-40B4-BE49-F238E27FC236}">
                <a16:creationId xmlns:a16="http://schemas.microsoft.com/office/drawing/2014/main" id="{C48F1D64-D969-43A0-9360-03ABA0E230AC}"/>
              </a:ext>
            </a:extLst>
          </p:cNvPr>
          <p:cNvSpPr>
            <a:spLocks noGrp="1"/>
          </p:cNvSpPr>
          <p:nvPr>
            <p:ph idx="1"/>
          </p:nvPr>
        </p:nvSpPr>
        <p:spPr/>
        <p:txBody>
          <a:bodyPr>
            <a:normAutofit/>
          </a:bodyPr>
          <a:lstStyle/>
          <a:p>
            <a:r>
              <a:rPr lang="vi-VN">
                <a:solidFill>
                  <a:schemeClr val="tx1"/>
                </a:solidFill>
              </a:rPr>
              <a:t>Thường thì mỗi transformation sẽ thực hiện chạy lại mỗi khi bạn chạy actions</a:t>
            </a:r>
            <a:endParaRPr lang="en-US">
              <a:solidFill>
                <a:schemeClr val="tx1"/>
              </a:solidFill>
            </a:endParaRPr>
          </a:p>
          <a:p>
            <a:r>
              <a:rPr lang="vi-VN">
                <a:solidFill>
                  <a:schemeClr val="tx1"/>
                </a:solidFill>
              </a:rPr>
              <a:t>Tuy nhiên, có thể persist 1 RDD trong bộ nhớ sử dụng phương thức persist</a:t>
            </a:r>
            <a:r>
              <a:rPr lang="en-US">
                <a:solidFill>
                  <a:schemeClr val="tx1"/>
                </a:solidFill>
              </a:rPr>
              <a:t>()</a:t>
            </a:r>
          </a:p>
          <a:p>
            <a:pPr lvl="1"/>
            <a:r>
              <a:rPr lang="en-US">
                <a:solidFill>
                  <a:schemeClr val="tx1"/>
                </a:solidFill>
              </a:rPr>
              <a:t>T</a:t>
            </a:r>
            <a:r>
              <a:rPr lang="vi-VN">
                <a:solidFill>
                  <a:schemeClr val="tx1"/>
                </a:solidFill>
              </a:rPr>
              <a:t>iện lợi cho việc tính toán ngay tại bộ nhớ trong và tái sử dụng chúng cho actions khác trên tập dữ liệu, làm cho việc tính toán thực hiện nhanh hơn và khả năng chịu lỗi tốt</a:t>
            </a:r>
            <a:endParaRPr lang="en-US">
              <a:solidFill>
                <a:schemeClr val="tx1"/>
              </a:solidFill>
            </a:endParaRPr>
          </a:p>
          <a:p>
            <a:r>
              <a:rPr lang="en-US">
                <a:solidFill>
                  <a:schemeClr val="tx1"/>
                </a:solidFill>
              </a:rPr>
              <a:t>Các mức lưu trữ : MEMORY_ONLY, DISK_ONLY, MEMORY_ONLY_2, MEMORY_AND_DISK_2, ...</a:t>
            </a:r>
          </a:p>
          <a:p>
            <a:endParaRPr lang="en-US">
              <a:solidFill>
                <a:schemeClr val="tx1"/>
              </a:solidFill>
            </a:endParaRPr>
          </a:p>
        </p:txBody>
      </p:sp>
      <p:sp>
        <p:nvSpPr>
          <p:cNvPr id="4" name="Date Placeholder 3">
            <a:extLst>
              <a:ext uri="{FF2B5EF4-FFF2-40B4-BE49-F238E27FC236}">
                <a16:creationId xmlns:a16="http://schemas.microsoft.com/office/drawing/2014/main" id="{68D7ECB5-8247-4133-AB93-6A0440F96BB2}"/>
              </a:ext>
            </a:extLst>
          </p:cNvPr>
          <p:cNvSpPr>
            <a:spLocks noGrp="1"/>
          </p:cNvSpPr>
          <p:nvPr>
            <p:ph type="dt" sz="half" idx="10"/>
          </p:nvPr>
        </p:nvSpPr>
        <p:spPr/>
        <p:txBody>
          <a:bodyPr/>
          <a:lstStyle/>
          <a:p>
            <a:fld id="{A3E07BEC-C2F7-4184-951E-9AFF704887D5}" type="datetime1">
              <a:rPr lang="en-US" smtClean="0"/>
              <a:t>28-Sep-18</a:t>
            </a:fld>
            <a:endParaRPr lang="en-US"/>
          </a:p>
        </p:txBody>
      </p:sp>
      <p:sp>
        <p:nvSpPr>
          <p:cNvPr id="5" name="Slide Number Placeholder 4">
            <a:extLst>
              <a:ext uri="{FF2B5EF4-FFF2-40B4-BE49-F238E27FC236}">
                <a16:creationId xmlns:a16="http://schemas.microsoft.com/office/drawing/2014/main" id="{022F5661-A516-489B-AF13-2215C63049D2}"/>
              </a:ext>
            </a:extLst>
          </p:cNvPr>
          <p:cNvSpPr>
            <a:spLocks noGrp="1"/>
          </p:cNvSpPr>
          <p:nvPr>
            <p:ph type="sldNum" sz="quarter" idx="12"/>
          </p:nvPr>
        </p:nvSpPr>
        <p:spPr/>
        <p:txBody>
          <a:bodyPr/>
          <a:lstStyle/>
          <a:p>
            <a:fld id="{C9903506-58EC-404B-8653-E6A95D7114F3}" type="slidenum">
              <a:rPr lang="en-US" smtClean="0"/>
              <a:t>20</a:t>
            </a:fld>
            <a:endParaRPr lang="en-US"/>
          </a:p>
        </p:txBody>
      </p:sp>
    </p:spTree>
    <p:extLst>
      <p:ext uri="{BB962C8B-B14F-4D97-AF65-F5344CB8AC3E}">
        <p14:creationId xmlns:p14="http://schemas.microsoft.com/office/powerpoint/2010/main" val="1552547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DFC0E-95A1-490D-AC91-F6AE411A7FAA}"/>
              </a:ext>
            </a:extLst>
          </p:cNvPr>
          <p:cNvSpPr>
            <a:spLocks noGrp="1"/>
          </p:cNvSpPr>
          <p:nvPr>
            <p:ph type="title"/>
          </p:nvPr>
        </p:nvSpPr>
        <p:spPr/>
        <p:txBody>
          <a:bodyPr>
            <a:normAutofit/>
          </a:bodyPr>
          <a:lstStyle/>
          <a:p>
            <a:r>
              <a:rPr lang="en-US"/>
              <a:t>Hàm persist()</a:t>
            </a:r>
          </a:p>
        </p:txBody>
      </p:sp>
      <p:pic>
        <p:nvPicPr>
          <p:cNvPr id="7" name="Content Placeholder 6">
            <a:extLst>
              <a:ext uri="{FF2B5EF4-FFF2-40B4-BE49-F238E27FC236}">
                <a16:creationId xmlns:a16="http://schemas.microsoft.com/office/drawing/2014/main" id="{45874D90-DABB-4640-9974-5B4526D63BAE}"/>
              </a:ext>
            </a:extLst>
          </p:cNvPr>
          <p:cNvPicPr>
            <a:picLocks noGrp="1" noChangeAspect="1"/>
          </p:cNvPicPr>
          <p:nvPr>
            <p:ph idx="1"/>
          </p:nvPr>
        </p:nvPicPr>
        <p:blipFill>
          <a:blip r:embed="rId2"/>
          <a:stretch>
            <a:fillRect/>
          </a:stretch>
        </p:blipFill>
        <p:spPr>
          <a:xfrm>
            <a:off x="1892658" y="1317071"/>
            <a:ext cx="8406684" cy="4446166"/>
          </a:xfrm>
          <a:prstGeom prst="rect">
            <a:avLst/>
          </a:prstGeom>
        </p:spPr>
      </p:pic>
      <p:sp>
        <p:nvSpPr>
          <p:cNvPr id="4" name="Date Placeholder 3">
            <a:extLst>
              <a:ext uri="{FF2B5EF4-FFF2-40B4-BE49-F238E27FC236}">
                <a16:creationId xmlns:a16="http://schemas.microsoft.com/office/drawing/2014/main" id="{68D7ECB5-8247-4133-AB93-6A0440F96BB2}"/>
              </a:ext>
            </a:extLst>
          </p:cNvPr>
          <p:cNvSpPr>
            <a:spLocks noGrp="1"/>
          </p:cNvSpPr>
          <p:nvPr>
            <p:ph type="dt" sz="half" idx="10"/>
          </p:nvPr>
        </p:nvSpPr>
        <p:spPr/>
        <p:txBody>
          <a:bodyPr/>
          <a:lstStyle/>
          <a:p>
            <a:fld id="{A3E07BEC-C2F7-4184-951E-9AFF704887D5}" type="datetime1">
              <a:rPr lang="en-US" smtClean="0"/>
              <a:t>28-Sep-18</a:t>
            </a:fld>
            <a:endParaRPr lang="en-US"/>
          </a:p>
        </p:txBody>
      </p:sp>
      <p:sp>
        <p:nvSpPr>
          <p:cNvPr id="5" name="Slide Number Placeholder 4">
            <a:extLst>
              <a:ext uri="{FF2B5EF4-FFF2-40B4-BE49-F238E27FC236}">
                <a16:creationId xmlns:a16="http://schemas.microsoft.com/office/drawing/2014/main" id="{022F5661-A516-489B-AF13-2215C63049D2}"/>
              </a:ext>
            </a:extLst>
          </p:cNvPr>
          <p:cNvSpPr>
            <a:spLocks noGrp="1"/>
          </p:cNvSpPr>
          <p:nvPr>
            <p:ph type="sldNum" sz="quarter" idx="12"/>
          </p:nvPr>
        </p:nvSpPr>
        <p:spPr/>
        <p:txBody>
          <a:bodyPr/>
          <a:lstStyle/>
          <a:p>
            <a:fld id="{C9903506-58EC-404B-8653-E6A95D7114F3}" type="slidenum">
              <a:rPr lang="en-US" smtClean="0"/>
              <a:t>21</a:t>
            </a:fld>
            <a:endParaRPr lang="en-US"/>
          </a:p>
        </p:txBody>
      </p:sp>
    </p:spTree>
    <p:extLst>
      <p:ext uri="{BB962C8B-B14F-4D97-AF65-F5344CB8AC3E}">
        <p14:creationId xmlns:p14="http://schemas.microsoft.com/office/powerpoint/2010/main" val="4017074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DFC0E-95A1-490D-AC91-F6AE411A7FAA}"/>
              </a:ext>
            </a:extLst>
          </p:cNvPr>
          <p:cNvSpPr>
            <a:spLocks noGrp="1"/>
          </p:cNvSpPr>
          <p:nvPr>
            <p:ph type="title"/>
          </p:nvPr>
        </p:nvSpPr>
        <p:spPr/>
        <p:txBody>
          <a:bodyPr>
            <a:normAutofit/>
          </a:bodyPr>
          <a:lstStyle/>
          <a:p>
            <a:r>
              <a:rPr lang="en-US"/>
              <a:t>Hàm persist()</a:t>
            </a:r>
          </a:p>
        </p:txBody>
      </p:sp>
      <p:sp>
        <p:nvSpPr>
          <p:cNvPr id="4" name="Date Placeholder 3">
            <a:extLst>
              <a:ext uri="{FF2B5EF4-FFF2-40B4-BE49-F238E27FC236}">
                <a16:creationId xmlns:a16="http://schemas.microsoft.com/office/drawing/2014/main" id="{68D7ECB5-8247-4133-AB93-6A0440F96BB2}"/>
              </a:ext>
            </a:extLst>
          </p:cNvPr>
          <p:cNvSpPr>
            <a:spLocks noGrp="1"/>
          </p:cNvSpPr>
          <p:nvPr>
            <p:ph type="dt" sz="half" idx="10"/>
          </p:nvPr>
        </p:nvSpPr>
        <p:spPr/>
        <p:txBody>
          <a:bodyPr/>
          <a:lstStyle/>
          <a:p>
            <a:fld id="{A3E07BEC-C2F7-4184-951E-9AFF704887D5}" type="datetime1">
              <a:rPr lang="en-US" smtClean="0"/>
              <a:t>28-Sep-18</a:t>
            </a:fld>
            <a:endParaRPr lang="en-US"/>
          </a:p>
        </p:txBody>
      </p:sp>
      <p:sp>
        <p:nvSpPr>
          <p:cNvPr id="5" name="Slide Number Placeholder 4">
            <a:extLst>
              <a:ext uri="{FF2B5EF4-FFF2-40B4-BE49-F238E27FC236}">
                <a16:creationId xmlns:a16="http://schemas.microsoft.com/office/drawing/2014/main" id="{022F5661-A516-489B-AF13-2215C63049D2}"/>
              </a:ext>
            </a:extLst>
          </p:cNvPr>
          <p:cNvSpPr>
            <a:spLocks noGrp="1"/>
          </p:cNvSpPr>
          <p:nvPr>
            <p:ph type="sldNum" sz="quarter" idx="12"/>
          </p:nvPr>
        </p:nvSpPr>
        <p:spPr/>
        <p:txBody>
          <a:bodyPr/>
          <a:lstStyle/>
          <a:p>
            <a:fld id="{C9903506-58EC-404B-8653-E6A95D7114F3}" type="slidenum">
              <a:rPr lang="en-US" smtClean="0"/>
              <a:t>22</a:t>
            </a:fld>
            <a:endParaRPr lang="en-US"/>
          </a:p>
        </p:txBody>
      </p:sp>
      <p:sp>
        <p:nvSpPr>
          <p:cNvPr id="6" name="Content Placeholder 5">
            <a:extLst>
              <a:ext uri="{FF2B5EF4-FFF2-40B4-BE49-F238E27FC236}">
                <a16:creationId xmlns:a16="http://schemas.microsoft.com/office/drawing/2014/main" id="{2C706D0A-3726-47D8-AD46-CB3CF1A58709}"/>
              </a:ext>
            </a:extLst>
          </p:cNvPr>
          <p:cNvSpPr>
            <a:spLocks noGrp="1"/>
          </p:cNvSpPr>
          <p:nvPr>
            <p:ph idx="1"/>
          </p:nvPr>
        </p:nvSpPr>
        <p:spPr>
          <a:xfrm>
            <a:off x="609600" y="1193800"/>
            <a:ext cx="10972800" cy="4775200"/>
          </a:xfrm>
        </p:spPr>
        <p:txBody>
          <a:bodyPr/>
          <a:lstStyle/>
          <a:p>
            <a:r>
              <a:rPr lang="en-US">
                <a:solidFill>
                  <a:schemeClr val="tx1"/>
                </a:solidFill>
              </a:rPr>
              <a:t>Kết quả: </a:t>
            </a:r>
          </a:p>
          <a:p>
            <a:endParaRPr lang="en-US">
              <a:solidFill>
                <a:schemeClr val="tx1"/>
              </a:solidFill>
            </a:endParaRPr>
          </a:p>
        </p:txBody>
      </p:sp>
      <p:graphicFrame>
        <p:nvGraphicFramePr>
          <p:cNvPr id="9" name="Table 8">
            <a:extLst>
              <a:ext uri="{FF2B5EF4-FFF2-40B4-BE49-F238E27FC236}">
                <a16:creationId xmlns:a16="http://schemas.microsoft.com/office/drawing/2014/main" id="{60206018-CBB1-4833-82C4-49C4B8CEEA2B}"/>
              </a:ext>
            </a:extLst>
          </p:cNvPr>
          <p:cNvGraphicFramePr>
            <a:graphicFrameLocks noGrp="1"/>
          </p:cNvGraphicFramePr>
          <p:nvPr>
            <p:extLst>
              <p:ext uri="{D42A27DB-BD31-4B8C-83A1-F6EECF244321}">
                <p14:modId xmlns:p14="http://schemas.microsoft.com/office/powerpoint/2010/main" val="4263870999"/>
              </p:ext>
            </p:extLst>
          </p:nvPr>
        </p:nvGraphicFramePr>
        <p:xfrm>
          <a:off x="913795" y="2679337"/>
          <a:ext cx="5639948" cy="1305912"/>
        </p:xfrm>
        <a:graphic>
          <a:graphicData uri="http://schemas.openxmlformats.org/drawingml/2006/table">
            <a:tbl>
              <a:tblPr firstRow="1" firstCol="1" bandRow="1"/>
              <a:tblGrid>
                <a:gridCol w="3196811">
                  <a:extLst>
                    <a:ext uri="{9D8B030D-6E8A-4147-A177-3AD203B41FA5}">
                      <a16:colId xmlns:a16="http://schemas.microsoft.com/office/drawing/2014/main" val="1325482411"/>
                    </a:ext>
                  </a:extLst>
                </a:gridCol>
                <a:gridCol w="755009">
                  <a:extLst>
                    <a:ext uri="{9D8B030D-6E8A-4147-A177-3AD203B41FA5}">
                      <a16:colId xmlns:a16="http://schemas.microsoft.com/office/drawing/2014/main" val="1302344236"/>
                    </a:ext>
                  </a:extLst>
                </a:gridCol>
                <a:gridCol w="830510">
                  <a:extLst>
                    <a:ext uri="{9D8B030D-6E8A-4147-A177-3AD203B41FA5}">
                      <a16:colId xmlns:a16="http://schemas.microsoft.com/office/drawing/2014/main" val="2637816698"/>
                    </a:ext>
                  </a:extLst>
                </a:gridCol>
                <a:gridCol w="857618">
                  <a:extLst>
                    <a:ext uri="{9D8B030D-6E8A-4147-A177-3AD203B41FA5}">
                      <a16:colId xmlns:a16="http://schemas.microsoft.com/office/drawing/2014/main" val="2566374223"/>
                    </a:ext>
                  </a:extLst>
                </a:gridCol>
              </a:tblGrid>
              <a:tr h="435304">
                <a:tc>
                  <a:txBody>
                    <a:bodyPr/>
                    <a:lstStyle/>
                    <a:p>
                      <a:pPr marL="0" marR="0" indent="0" algn="ctr" fontAlgn="base">
                        <a:lnSpc>
                          <a:spcPct val="115000"/>
                        </a:lnSpc>
                        <a:spcBef>
                          <a:spcPts val="60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Number of movies</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48DD4"/>
                    </a:solidFill>
                  </a:tcPr>
                </a:tc>
                <a:tc>
                  <a:txBody>
                    <a:bodyPr/>
                    <a:lstStyle/>
                    <a:p>
                      <a:pPr marL="0" marR="0" indent="0" algn="ctr" fontAlgn="base">
                        <a:lnSpc>
                          <a:spcPct val="115000"/>
                        </a:lnSpc>
                        <a:spcBef>
                          <a:spcPts val="600"/>
                        </a:spcBef>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indent="0" algn="ctr" fontAlgn="base">
                        <a:lnSpc>
                          <a:spcPct val="115000"/>
                        </a:lnSpc>
                        <a:spcBef>
                          <a:spcPts val="60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indent="0" algn="ctr" fontAlgn="base">
                        <a:lnSpc>
                          <a:spcPct val="115000"/>
                        </a:lnSpc>
                        <a:spcBef>
                          <a:spcPts val="60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50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41705810"/>
                  </a:ext>
                </a:extLst>
              </a:tr>
              <a:tr h="435304">
                <a:tc>
                  <a:txBody>
                    <a:bodyPr/>
                    <a:lstStyle/>
                    <a:p>
                      <a:pPr marL="0" marR="0" indent="228600" algn="just">
                        <a:lnSpc>
                          <a:spcPct val="115000"/>
                        </a:lnSpc>
                        <a:spcBef>
                          <a:spcPts val="600"/>
                        </a:spcBef>
                        <a:spcAft>
                          <a:spcPts val="6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persist(MEMORY_ONLY) = cache()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48DD4"/>
                    </a:solidFill>
                  </a:tcPr>
                </a:tc>
                <a:tc>
                  <a:txBody>
                    <a:bodyPr/>
                    <a:lstStyle/>
                    <a:p>
                      <a:pPr marL="0" marR="0" indent="228600" algn="ctr">
                        <a:lnSpc>
                          <a:spcPct val="115000"/>
                        </a:lnSpc>
                        <a:spcBef>
                          <a:spcPts val="600"/>
                        </a:spcBef>
                        <a:spcAft>
                          <a:spcPts val="6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23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228600" algn="just">
                        <a:lnSpc>
                          <a:spcPct val="115000"/>
                        </a:lnSpc>
                        <a:spcBef>
                          <a:spcPts val="600"/>
                        </a:spcBef>
                        <a:spcAft>
                          <a:spcPts val="6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42.5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228600" algn="just">
                        <a:lnSpc>
                          <a:spcPct val="115000"/>
                        </a:lnSpc>
                        <a:spcBef>
                          <a:spcPts val="600"/>
                        </a:spcBef>
                        <a:spcAft>
                          <a:spcPts val="6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73.5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1259651"/>
                  </a:ext>
                </a:extLst>
              </a:tr>
              <a:tr h="435304">
                <a:tc>
                  <a:txBody>
                    <a:bodyPr/>
                    <a:lstStyle/>
                    <a:p>
                      <a:pPr marL="0" marR="0" indent="228600" algn="just">
                        <a:lnSpc>
                          <a:spcPct val="115000"/>
                        </a:lnSpc>
                        <a:spcBef>
                          <a:spcPts val="600"/>
                        </a:spcBef>
                        <a:spcAft>
                          <a:spcPts val="6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no persist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48DD4"/>
                    </a:solidFill>
                  </a:tcPr>
                </a:tc>
                <a:tc>
                  <a:txBody>
                    <a:bodyPr/>
                    <a:lstStyle/>
                    <a:p>
                      <a:pPr marL="0" marR="0" indent="228600" algn="ctr">
                        <a:lnSpc>
                          <a:spcPct val="115000"/>
                        </a:lnSpc>
                        <a:spcBef>
                          <a:spcPts val="600"/>
                        </a:spcBef>
                        <a:spcAft>
                          <a:spcPts val="6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34.6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228600" algn="just">
                        <a:lnSpc>
                          <a:spcPct val="115000"/>
                        </a:lnSpc>
                        <a:spcBef>
                          <a:spcPts val="600"/>
                        </a:spcBef>
                        <a:spcAft>
                          <a:spcPts val="6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386.8</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228600" algn="just">
                        <a:lnSpc>
                          <a:spcPct val="115000"/>
                        </a:lnSpc>
                        <a:spcBef>
                          <a:spcPts val="600"/>
                        </a:spcBef>
                        <a:spcAft>
                          <a:spcPts val="6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904.6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5811752"/>
                  </a:ext>
                </a:extLst>
              </a:tr>
            </a:tbl>
          </a:graphicData>
        </a:graphic>
      </p:graphicFrame>
      <p:pic>
        <p:nvPicPr>
          <p:cNvPr id="11" name="Picture 10">
            <a:extLst>
              <a:ext uri="{FF2B5EF4-FFF2-40B4-BE49-F238E27FC236}">
                <a16:creationId xmlns:a16="http://schemas.microsoft.com/office/drawing/2014/main" id="{934636A0-D242-467E-98EC-8B49EFEDFF6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553743" y="1196069"/>
            <a:ext cx="5383714" cy="4308252"/>
          </a:xfrm>
          <a:prstGeom prst="rect">
            <a:avLst/>
          </a:prstGeom>
          <a:noFill/>
          <a:ln>
            <a:noFill/>
          </a:ln>
        </p:spPr>
      </p:pic>
    </p:spTree>
    <p:extLst>
      <p:ext uri="{BB962C8B-B14F-4D97-AF65-F5344CB8AC3E}">
        <p14:creationId xmlns:p14="http://schemas.microsoft.com/office/powerpoint/2010/main" val="3167893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0F389-0F76-4EAF-95D5-5F945D7DAF15}"/>
              </a:ext>
            </a:extLst>
          </p:cNvPr>
          <p:cNvSpPr>
            <a:spLocks noGrp="1"/>
          </p:cNvSpPr>
          <p:nvPr>
            <p:ph type="title"/>
          </p:nvPr>
        </p:nvSpPr>
        <p:spPr/>
        <p:txBody>
          <a:bodyPr/>
          <a:lstStyle/>
          <a:p>
            <a:r>
              <a:rPr lang="en-US"/>
              <a:t>groupByKey và reduceByKey</a:t>
            </a:r>
          </a:p>
        </p:txBody>
      </p:sp>
      <p:sp>
        <p:nvSpPr>
          <p:cNvPr id="3" name="Content Placeholder 2">
            <a:extLst>
              <a:ext uri="{FF2B5EF4-FFF2-40B4-BE49-F238E27FC236}">
                <a16:creationId xmlns:a16="http://schemas.microsoft.com/office/drawing/2014/main" id="{A6EEB194-4FF1-4FD9-A346-AC3869E49FC1}"/>
              </a:ext>
            </a:extLst>
          </p:cNvPr>
          <p:cNvSpPr>
            <a:spLocks noGrp="1"/>
          </p:cNvSpPr>
          <p:nvPr>
            <p:ph idx="1"/>
          </p:nvPr>
        </p:nvSpPr>
        <p:spPr>
          <a:xfrm>
            <a:off x="609600" y="1193799"/>
            <a:ext cx="10972800" cy="4644939"/>
          </a:xfrm>
        </p:spPr>
        <p:txBody>
          <a:bodyPr>
            <a:normAutofit fontScale="85000" lnSpcReduction="10000"/>
          </a:bodyPr>
          <a:lstStyle/>
          <a:p>
            <a:r>
              <a:rPr lang="en-US">
                <a:solidFill>
                  <a:schemeClr val="tx1"/>
                </a:solidFill>
              </a:rPr>
              <a:t>groupByKey: tất cả các cặp key-value được shuffle về cùng một partition </a:t>
            </a:r>
          </a:p>
          <a:p>
            <a:pPr lvl="1"/>
            <a:r>
              <a:rPr lang="en-US">
                <a:solidFill>
                  <a:schemeClr val="tx1"/>
                </a:solidFill>
              </a:rPr>
              <a:t>Rất nhiều dữ liệu không cần thiết được chuyển qua mạng giữa các partition</a:t>
            </a:r>
          </a:p>
          <a:p>
            <a:pPr lvl="1"/>
            <a:r>
              <a:rPr lang="en-US">
                <a:solidFill>
                  <a:schemeClr val="tx1"/>
                </a:solidFill>
              </a:rPr>
              <a:t>Có thể không lưu trữ đủ trong RAM.</a:t>
            </a:r>
          </a:p>
          <a:p>
            <a:pPr lvl="1"/>
            <a:r>
              <a:rPr lang="en-US">
                <a:solidFill>
                  <a:schemeClr val="tx1"/>
                </a:solidFill>
              </a:rPr>
              <a:t>Phiên bản Spark sau này có thể xử lý bằng cách đưa một phần vào Disk, nhưng vẫn nên tránh vì I/O trên Disk làm hiệu suất bị ảnh hưởng nghiêm trọng.</a:t>
            </a:r>
          </a:p>
          <a:p>
            <a:r>
              <a:rPr lang="en-US">
                <a:solidFill>
                  <a:schemeClr val="tx1"/>
                </a:solidFill>
              </a:rPr>
              <a:t>reduceByKey hoạt động tốt hơn nhiều trên tập dữ liệu lớn. </a:t>
            </a:r>
          </a:p>
          <a:p>
            <a:pPr lvl="1"/>
            <a:r>
              <a:rPr lang="en-US">
                <a:solidFill>
                  <a:schemeClr val="tx1"/>
                </a:solidFill>
              </a:rPr>
              <a:t>Vì Spark sẽ kết hợp các value có cùng key trên mỗi partition trước khi shuffle dữ liệu.</a:t>
            </a:r>
          </a:p>
          <a:p>
            <a:r>
              <a:rPr lang="en-US">
                <a:solidFill>
                  <a:schemeClr val="tx1"/>
                </a:solidFill>
              </a:rPr>
              <a:t>Nên tránh sử dụng groupByKey, thay vào đó có thể sử dụng các phương thức thích hợp hơn như: reduceByKey, combineByKey,  foldByKey…</a:t>
            </a:r>
          </a:p>
          <a:p>
            <a:endParaRPr lang="en-US">
              <a:solidFill>
                <a:schemeClr val="tx1"/>
              </a:solidFill>
            </a:endParaRPr>
          </a:p>
        </p:txBody>
      </p:sp>
      <p:sp>
        <p:nvSpPr>
          <p:cNvPr id="4" name="Date Placeholder 3">
            <a:extLst>
              <a:ext uri="{FF2B5EF4-FFF2-40B4-BE49-F238E27FC236}">
                <a16:creationId xmlns:a16="http://schemas.microsoft.com/office/drawing/2014/main" id="{D8E00121-9276-4867-AB5B-7CFF44502F2B}"/>
              </a:ext>
            </a:extLst>
          </p:cNvPr>
          <p:cNvSpPr>
            <a:spLocks noGrp="1"/>
          </p:cNvSpPr>
          <p:nvPr>
            <p:ph type="dt" sz="half" idx="10"/>
          </p:nvPr>
        </p:nvSpPr>
        <p:spPr/>
        <p:txBody>
          <a:bodyPr/>
          <a:lstStyle/>
          <a:p>
            <a:fld id="{A3E07BEC-C2F7-4184-951E-9AFF704887D5}" type="datetime1">
              <a:rPr lang="en-US" smtClean="0"/>
              <a:t>28-Sep-18</a:t>
            </a:fld>
            <a:endParaRPr lang="en-US"/>
          </a:p>
        </p:txBody>
      </p:sp>
      <p:sp>
        <p:nvSpPr>
          <p:cNvPr id="5" name="Slide Number Placeholder 4">
            <a:extLst>
              <a:ext uri="{FF2B5EF4-FFF2-40B4-BE49-F238E27FC236}">
                <a16:creationId xmlns:a16="http://schemas.microsoft.com/office/drawing/2014/main" id="{BA8446CF-B740-4F6D-8FF6-2A7C977EA9E7}"/>
              </a:ext>
            </a:extLst>
          </p:cNvPr>
          <p:cNvSpPr>
            <a:spLocks noGrp="1"/>
          </p:cNvSpPr>
          <p:nvPr>
            <p:ph type="sldNum" sz="quarter" idx="12"/>
          </p:nvPr>
        </p:nvSpPr>
        <p:spPr/>
        <p:txBody>
          <a:bodyPr/>
          <a:lstStyle/>
          <a:p>
            <a:fld id="{C9903506-58EC-404B-8653-E6A95D7114F3}" type="slidenum">
              <a:rPr lang="en-US" smtClean="0"/>
              <a:t>23</a:t>
            </a:fld>
            <a:endParaRPr lang="en-US"/>
          </a:p>
        </p:txBody>
      </p:sp>
    </p:spTree>
    <p:extLst>
      <p:ext uri="{BB962C8B-B14F-4D97-AF65-F5344CB8AC3E}">
        <p14:creationId xmlns:p14="http://schemas.microsoft.com/office/powerpoint/2010/main" val="506629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0F389-0F76-4EAF-95D5-5F945D7DAF15}"/>
              </a:ext>
            </a:extLst>
          </p:cNvPr>
          <p:cNvSpPr>
            <a:spLocks noGrp="1"/>
          </p:cNvSpPr>
          <p:nvPr>
            <p:ph type="title"/>
          </p:nvPr>
        </p:nvSpPr>
        <p:spPr/>
        <p:txBody>
          <a:bodyPr/>
          <a:lstStyle/>
          <a:p>
            <a:r>
              <a:rPr lang="en-US"/>
              <a:t>groupByKey và reduceByKey</a:t>
            </a:r>
          </a:p>
        </p:txBody>
      </p:sp>
      <p:sp>
        <p:nvSpPr>
          <p:cNvPr id="4" name="Date Placeholder 3">
            <a:extLst>
              <a:ext uri="{FF2B5EF4-FFF2-40B4-BE49-F238E27FC236}">
                <a16:creationId xmlns:a16="http://schemas.microsoft.com/office/drawing/2014/main" id="{D8E00121-9276-4867-AB5B-7CFF44502F2B}"/>
              </a:ext>
            </a:extLst>
          </p:cNvPr>
          <p:cNvSpPr>
            <a:spLocks noGrp="1"/>
          </p:cNvSpPr>
          <p:nvPr>
            <p:ph type="dt" sz="half" idx="10"/>
          </p:nvPr>
        </p:nvSpPr>
        <p:spPr/>
        <p:txBody>
          <a:bodyPr/>
          <a:lstStyle/>
          <a:p>
            <a:fld id="{A3E07BEC-C2F7-4184-951E-9AFF704887D5}" type="datetime1">
              <a:rPr lang="en-US" smtClean="0"/>
              <a:t>28-Sep-18</a:t>
            </a:fld>
            <a:endParaRPr lang="en-US"/>
          </a:p>
        </p:txBody>
      </p:sp>
      <p:sp>
        <p:nvSpPr>
          <p:cNvPr id="5" name="Slide Number Placeholder 4">
            <a:extLst>
              <a:ext uri="{FF2B5EF4-FFF2-40B4-BE49-F238E27FC236}">
                <a16:creationId xmlns:a16="http://schemas.microsoft.com/office/drawing/2014/main" id="{BA8446CF-B740-4F6D-8FF6-2A7C977EA9E7}"/>
              </a:ext>
            </a:extLst>
          </p:cNvPr>
          <p:cNvSpPr>
            <a:spLocks noGrp="1"/>
          </p:cNvSpPr>
          <p:nvPr>
            <p:ph type="sldNum" sz="quarter" idx="12"/>
          </p:nvPr>
        </p:nvSpPr>
        <p:spPr/>
        <p:txBody>
          <a:bodyPr/>
          <a:lstStyle/>
          <a:p>
            <a:fld id="{C9903506-58EC-404B-8653-E6A95D7114F3}" type="slidenum">
              <a:rPr lang="en-US" smtClean="0"/>
              <a:t>24</a:t>
            </a:fld>
            <a:endParaRPr lang="en-US"/>
          </a:p>
        </p:txBody>
      </p:sp>
      <p:pic>
        <p:nvPicPr>
          <p:cNvPr id="6" name="Content Placeholder 5" descr="GroupByKey">
            <a:extLst>
              <a:ext uri="{FF2B5EF4-FFF2-40B4-BE49-F238E27FC236}">
                <a16:creationId xmlns:a16="http://schemas.microsoft.com/office/drawing/2014/main" id="{A452B83C-C673-478B-9108-DD205894875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8184" b="8826"/>
          <a:stretch/>
        </p:blipFill>
        <p:spPr bwMode="auto">
          <a:xfrm>
            <a:off x="1693876" y="1722572"/>
            <a:ext cx="4402124" cy="3033986"/>
          </a:xfrm>
          <a:prstGeom prst="rect">
            <a:avLst/>
          </a:prstGeom>
          <a:noFill/>
          <a:ln>
            <a:noFill/>
          </a:ln>
          <a:extLst>
            <a:ext uri="{53640926-AAD7-44D8-BBD7-CCE9431645EC}">
              <a14:shadowObscured xmlns:a14="http://schemas.microsoft.com/office/drawing/2010/main"/>
            </a:ext>
          </a:extLst>
        </p:spPr>
      </p:pic>
      <p:pic>
        <p:nvPicPr>
          <p:cNvPr id="7" name="Picture 6" descr="https://databricks.gitbooks.io/databricks-spark-knowledge-base/content/images/reduce_by.png">
            <a:extLst>
              <a:ext uri="{FF2B5EF4-FFF2-40B4-BE49-F238E27FC236}">
                <a16:creationId xmlns:a16="http://schemas.microsoft.com/office/drawing/2014/main" id="{4DE5A319-9C3D-4DCD-8EB1-E4F1624B5F6B}"/>
              </a:ext>
            </a:extLst>
          </p:cNvPr>
          <p:cNvPicPr/>
          <p:nvPr/>
        </p:nvPicPr>
        <p:blipFill rotWithShape="1">
          <a:blip r:embed="rId3">
            <a:extLst>
              <a:ext uri="{28A0092B-C50C-407E-A947-70E740481C1C}">
                <a14:useLocalDpi xmlns:a14="http://schemas.microsoft.com/office/drawing/2010/main" val="0"/>
              </a:ext>
            </a:extLst>
          </a:blip>
          <a:srcRect t="8310" b="8289"/>
          <a:stretch/>
        </p:blipFill>
        <p:spPr bwMode="auto">
          <a:xfrm>
            <a:off x="6032704" y="1722572"/>
            <a:ext cx="4784201" cy="303398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20954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0F389-0F76-4EAF-95D5-5F945D7DAF15}"/>
              </a:ext>
            </a:extLst>
          </p:cNvPr>
          <p:cNvSpPr>
            <a:spLocks noGrp="1"/>
          </p:cNvSpPr>
          <p:nvPr>
            <p:ph type="title"/>
          </p:nvPr>
        </p:nvSpPr>
        <p:spPr/>
        <p:txBody>
          <a:bodyPr/>
          <a:lstStyle/>
          <a:p>
            <a:r>
              <a:rPr lang="en-US"/>
              <a:t>groupByKey và reduceByKey</a:t>
            </a:r>
          </a:p>
        </p:txBody>
      </p:sp>
      <p:sp>
        <p:nvSpPr>
          <p:cNvPr id="4" name="Date Placeholder 3">
            <a:extLst>
              <a:ext uri="{FF2B5EF4-FFF2-40B4-BE49-F238E27FC236}">
                <a16:creationId xmlns:a16="http://schemas.microsoft.com/office/drawing/2014/main" id="{D8E00121-9276-4867-AB5B-7CFF44502F2B}"/>
              </a:ext>
            </a:extLst>
          </p:cNvPr>
          <p:cNvSpPr>
            <a:spLocks noGrp="1"/>
          </p:cNvSpPr>
          <p:nvPr>
            <p:ph type="dt" sz="half" idx="10"/>
          </p:nvPr>
        </p:nvSpPr>
        <p:spPr/>
        <p:txBody>
          <a:bodyPr/>
          <a:lstStyle/>
          <a:p>
            <a:fld id="{A3E07BEC-C2F7-4184-951E-9AFF704887D5}" type="datetime1">
              <a:rPr lang="en-US" smtClean="0"/>
              <a:t>28-Sep-18</a:t>
            </a:fld>
            <a:endParaRPr lang="en-US"/>
          </a:p>
        </p:txBody>
      </p:sp>
      <p:sp>
        <p:nvSpPr>
          <p:cNvPr id="5" name="Slide Number Placeholder 4">
            <a:extLst>
              <a:ext uri="{FF2B5EF4-FFF2-40B4-BE49-F238E27FC236}">
                <a16:creationId xmlns:a16="http://schemas.microsoft.com/office/drawing/2014/main" id="{BA8446CF-B740-4F6D-8FF6-2A7C977EA9E7}"/>
              </a:ext>
            </a:extLst>
          </p:cNvPr>
          <p:cNvSpPr>
            <a:spLocks noGrp="1"/>
          </p:cNvSpPr>
          <p:nvPr>
            <p:ph type="sldNum" sz="quarter" idx="12"/>
          </p:nvPr>
        </p:nvSpPr>
        <p:spPr/>
        <p:txBody>
          <a:bodyPr/>
          <a:lstStyle/>
          <a:p>
            <a:fld id="{C9903506-58EC-404B-8653-E6A95D7114F3}" type="slidenum">
              <a:rPr lang="en-US" smtClean="0"/>
              <a:t>25</a:t>
            </a:fld>
            <a:endParaRPr lang="en-US"/>
          </a:p>
        </p:txBody>
      </p:sp>
      <p:sp>
        <p:nvSpPr>
          <p:cNvPr id="10" name="Content Placeholder 9">
            <a:extLst>
              <a:ext uri="{FF2B5EF4-FFF2-40B4-BE49-F238E27FC236}">
                <a16:creationId xmlns:a16="http://schemas.microsoft.com/office/drawing/2014/main" id="{D768B9F8-CE27-4E1B-91E6-081E7E11CE83}"/>
              </a:ext>
            </a:extLst>
          </p:cNvPr>
          <p:cNvSpPr>
            <a:spLocks noGrp="1"/>
          </p:cNvSpPr>
          <p:nvPr>
            <p:ph idx="1"/>
          </p:nvPr>
        </p:nvSpPr>
        <p:spPr/>
        <p:txBody>
          <a:bodyPr/>
          <a:lstStyle/>
          <a:p>
            <a:r>
              <a:rPr lang="vi-VN">
                <a:solidFill>
                  <a:schemeClr val="tx1"/>
                </a:solidFill>
              </a:rPr>
              <a:t>Ưu điểm của reduceByKey so với groupByKey tương tự như việc sử dụng </a:t>
            </a:r>
            <a:r>
              <a:rPr lang="vi-VN" b="1">
                <a:solidFill>
                  <a:schemeClr val="tx1"/>
                </a:solidFill>
              </a:rPr>
              <a:t>combiner function </a:t>
            </a:r>
            <a:r>
              <a:rPr lang="vi-VN">
                <a:solidFill>
                  <a:schemeClr val="tx1"/>
                </a:solidFill>
              </a:rPr>
              <a:t>trong mô hình MapReduce Hadoop</a:t>
            </a:r>
            <a:endParaRPr lang="en-US">
              <a:solidFill>
                <a:schemeClr val="tx1"/>
              </a:solidFill>
            </a:endParaRPr>
          </a:p>
        </p:txBody>
      </p:sp>
      <p:pic>
        <p:nvPicPr>
          <p:cNvPr id="11" name="Picture 10" descr="Káº¿t quáº£ hÃ¬nh áº£nh cho function combine hadoop">
            <a:extLst>
              <a:ext uri="{FF2B5EF4-FFF2-40B4-BE49-F238E27FC236}">
                <a16:creationId xmlns:a16="http://schemas.microsoft.com/office/drawing/2014/main" id="{B1B90F1D-AEE7-4CA5-B92E-B2801DC3343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91085" y="2415286"/>
            <a:ext cx="5609829" cy="2701998"/>
          </a:xfrm>
          <a:prstGeom prst="rect">
            <a:avLst/>
          </a:prstGeom>
          <a:noFill/>
          <a:ln>
            <a:noFill/>
          </a:ln>
        </p:spPr>
      </p:pic>
    </p:spTree>
    <p:extLst>
      <p:ext uri="{BB962C8B-B14F-4D97-AF65-F5344CB8AC3E}">
        <p14:creationId xmlns:p14="http://schemas.microsoft.com/office/powerpoint/2010/main" val="178850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7B15C-E649-40E6-B93D-76BB02CB72C6}"/>
              </a:ext>
            </a:extLst>
          </p:cNvPr>
          <p:cNvSpPr>
            <a:spLocks noGrp="1"/>
          </p:cNvSpPr>
          <p:nvPr>
            <p:ph type="title"/>
          </p:nvPr>
        </p:nvSpPr>
        <p:spPr/>
        <p:txBody>
          <a:bodyPr>
            <a:normAutofit/>
          </a:bodyPr>
          <a:lstStyle/>
          <a:p>
            <a:r>
              <a:rPr lang="en-US"/>
              <a:t>1. Tìm hiểu về Spark</a:t>
            </a:r>
          </a:p>
        </p:txBody>
      </p:sp>
      <p:sp>
        <p:nvSpPr>
          <p:cNvPr id="3" name="Content Placeholder 2">
            <a:extLst>
              <a:ext uri="{FF2B5EF4-FFF2-40B4-BE49-F238E27FC236}">
                <a16:creationId xmlns:a16="http://schemas.microsoft.com/office/drawing/2014/main" id="{49FE241E-065E-4965-9A52-11CED48665EE}"/>
              </a:ext>
            </a:extLst>
          </p:cNvPr>
          <p:cNvSpPr>
            <a:spLocks noGrp="1"/>
          </p:cNvSpPr>
          <p:nvPr>
            <p:ph idx="1"/>
          </p:nvPr>
        </p:nvSpPr>
        <p:spPr/>
        <p:txBody>
          <a:bodyPr/>
          <a:lstStyle/>
          <a:p>
            <a:r>
              <a:rPr lang="vi-VN">
                <a:solidFill>
                  <a:schemeClr val="tx1"/>
                </a:solidFill>
              </a:rPr>
              <a:t>Apache Spark là </a:t>
            </a:r>
            <a:r>
              <a:rPr lang="vi-VN" i="1">
                <a:solidFill>
                  <a:schemeClr val="tx1"/>
                </a:solidFill>
              </a:rPr>
              <a:t>lightning-fast cluster computing technology</a:t>
            </a:r>
            <a:r>
              <a:rPr lang="vi-VN">
                <a:solidFill>
                  <a:schemeClr val="tx1"/>
                </a:solidFill>
              </a:rPr>
              <a:t> </a:t>
            </a:r>
            <a:endParaRPr lang="en-US">
              <a:solidFill>
                <a:schemeClr val="tx1"/>
              </a:solidFill>
            </a:endParaRPr>
          </a:p>
          <a:p>
            <a:r>
              <a:rPr lang="en-US">
                <a:solidFill>
                  <a:schemeClr val="tx1"/>
                </a:solidFill>
              </a:rPr>
              <a:t>Dựa </a:t>
            </a:r>
            <a:r>
              <a:rPr lang="vi-VN">
                <a:solidFill>
                  <a:schemeClr val="tx1"/>
                </a:solidFill>
              </a:rPr>
              <a:t>trên và mở rộng mô hình MapReduce để sử dụng hiệu quả cho nhiều loại tính toán hơn, bao gồm các interactive queries và stream processing</a:t>
            </a:r>
            <a:endParaRPr lang="en-US">
              <a:solidFill>
                <a:schemeClr val="tx1"/>
              </a:solidFill>
            </a:endParaRPr>
          </a:p>
          <a:p>
            <a:r>
              <a:rPr lang="en-US">
                <a:solidFill>
                  <a:schemeClr val="tx1"/>
                </a:solidFill>
              </a:rPr>
              <a:t>Đặc điểm </a:t>
            </a:r>
            <a:r>
              <a:rPr lang="vi-VN">
                <a:solidFill>
                  <a:schemeClr val="tx1"/>
                </a:solidFill>
              </a:rPr>
              <a:t>chính của Spark là </a:t>
            </a:r>
            <a:r>
              <a:rPr lang="vi-VN" b="1">
                <a:solidFill>
                  <a:schemeClr val="tx1"/>
                </a:solidFill>
              </a:rPr>
              <a:t>in-memory cluster </a:t>
            </a:r>
            <a:r>
              <a:rPr lang="vi-VN">
                <a:solidFill>
                  <a:schemeClr val="tx1"/>
                </a:solidFill>
              </a:rPr>
              <a:t>computing làm tăng tốc độ xử lý của một ứng dụng</a:t>
            </a:r>
            <a:endParaRPr lang="en-US">
              <a:solidFill>
                <a:schemeClr val="tx1"/>
              </a:solidFill>
            </a:endParaRPr>
          </a:p>
        </p:txBody>
      </p:sp>
      <p:sp>
        <p:nvSpPr>
          <p:cNvPr id="4" name="Date Placeholder 3">
            <a:extLst>
              <a:ext uri="{FF2B5EF4-FFF2-40B4-BE49-F238E27FC236}">
                <a16:creationId xmlns:a16="http://schemas.microsoft.com/office/drawing/2014/main" id="{9BE3BBB7-0423-4378-AD23-5F850E4B668B}"/>
              </a:ext>
            </a:extLst>
          </p:cNvPr>
          <p:cNvSpPr>
            <a:spLocks noGrp="1"/>
          </p:cNvSpPr>
          <p:nvPr>
            <p:ph type="dt" sz="half" idx="10"/>
          </p:nvPr>
        </p:nvSpPr>
        <p:spPr/>
        <p:txBody>
          <a:bodyPr/>
          <a:lstStyle/>
          <a:p>
            <a:fld id="{A3E07BEC-C2F7-4184-951E-9AFF704887D5}" type="datetime1">
              <a:rPr lang="en-US" smtClean="0"/>
              <a:t>28-Sep-18</a:t>
            </a:fld>
            <a:endParaRPr lang="en-US"/>
          </a:p>
        </p:txBody>
      </p:sp>
      <p:sp>
        <p:nvSpPr>
          <p:cNvPr id="5" name="Slide Number Placeholder 4">
            <a:extLst>
              <a:ext uri="{FF2B5EF4-FFF2-40B4-BE49-F238E27FC236}">
                <a16:creationId xmlns:a16="http://schemas.microsoft.com/office/drawing/2014/main" id="{77D05691-1072-4E03-89A8-9D092C799C69}"/>
              </a:ext>
            </a:extLst>
          </p:cNvPr>
          <p:cNvSpPr>
            <a:spLocks noGrp="1"/>
          </p:cNvSpPr>
          <p:nvPr>
            <p:ph type="sldNum" sz="quarter" idx="12"/>
          </p:nvPr>
        </p:nvSpPr>
        <p:spPr/>
        <p:txBody>
          <a:bodyPr/>
          <a:lstStyle/>
          <a:p>
            <a:fld id="{C9903506-58EC-404B-8653-E6A95D7114F3}" type="slidenum">
              <a:rPr lang="en-US" smtClean="0"/>
              <a:t>3</a:t>
            </a:fld>
            <a:endParaRPr lang="en-US"/>
          </a:p>
        </p:txBody>
      </p:sp>
    </p:spTree>
    <p:extLst>
      <p:ext uri="{BB962C8B-B14F-4D97-AF65-F5344CB8AC3E}">
        <p14:creationId xmlns:p14="http://schemas.microsoft.com/office/powerpoint/2010/main" val="751679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7F1BF-907B-4FA4-8C74-141B942A5FDF}"/>
              </a:ext>
            </a:extLst>
          </p:cNvPr>
          <p:cNvSpPr>
            <a:spLocks noGrp="1"/>
          </p:cNvSpPr>
          <p:nvPr>
            <p:ph type="title"/>
          </p:nvPr>
        </p:nvSpPr>
        <p:spPr/>
        <p:txBody>
          <a:bodyPr/>
          <a:lstStyle/>
          <a:p>
            <a:r>
              <a:rPr lang="en-US"/>
              <a:t>Đặc điểm của Spark</a:t>
            </a:r>
          </a:p>
        </p:txBody>
      </p:sp>
      <p:sp>
        <p:nvSpPr>
          <p:cNvPr id="3" name="Content Placeholder 2">
            <a:extLst>
              <a:ext uri="{FF2B5EF4-FFF2-40B4-BE49-F238E27FC236}">
                <a16:creationId xmlns:a16="http://schemas.microsoft.com/office/drawing/2014/main" id="{DB1E8A78-2C19-4660-A964-897BCE85BD4A}"/>
              </a:ext>
            </a:extLst>
          </p:cNvPr>
          <p:cNvSpPr>
            <a:spLocks noGrp="1"/>
          </p:cNvSpPr>
          <p:nvPr>
            <p:ph idx="1"/>
          </p:nvPr>
        </p:nvSpPr>
        <p:spPr>
          <a:xfrm>
            <a:off x="609600" y="1193800"/>
            <a:ext cx="10972800" cy="4775200"/>
          </a:xfrm>
        </p:spPr>
        <p:txBody>
          <a:bodyPr/>
          <a:lstStyle/>
          <a:p>
            <a:r>
              <a:rPr lang="vi-VN">
                <a:solidFill>
                  <a:schemeClr val="tx1"/>
                </a:solidFill>
              </a:rPr>
              <a:t>Tốc độ: </a:t>
            </a:r>
            <a:endParaRPr lang="en-US">
              <a:solidFill>
                <a:schemeClr val="tx1"/>
              </a:solidFill>
            </a:endParaRPr>
          </a:p>
          <a:p>
            <a:pPr lvl="1"/>
            <a:r>
              <a:rPr lang="vi-VN">
                <a:solidFill>
                  <a:schemeClr val="tx1"/>
                </a:solidFill>
              </a:rPr>
              <a:t>Spark giúp chạy một ứng dụng trong cụm Hadoop, nhanh hơn tới 100 lần trong bộ nhớ và nhanh hơn gấp 10 lần khi chạy trên đĩa</a:t>
            </a:r>
            <a:endParaRPr lang="en-US">
              <a:solidFill>
                <a:schemeClr val="tx1"/>
              </a:solidFill>
            </a:endParaRPr>
          </a:p>
          <a:p>
            <a:pPr marL="0" indent="0">
              <a:buNone/>
            </a:pPr>
            <a:r>
              <a:rPr lang="vi-VN">
                <a:solidFill>
                  <a:schemeClr val="tx1"/>
                </a:solidFill>
              </a:rPr>
              <a:t> </a:t>
            </a:r>
          </a:p>
          <a:p>
            <a:endParaRPr lang="en-US">
              <a:solidFill>
                <a:schemeClr val="tx1"/>
              </a:solidFill>
            </a:endParaRPr>
          </a:p>
        </p:txBody>
      </p:sp>
      <p:sp>
        <p:nvSpPr>
          <p:cNvPr id="4" name="Date Placeholder 3">
            <a:extLst>
              <a:ext uri="{FF2B5EF4-FFF2-40B4-BE49-F238E27FC236}">
                <a16:creationId xmlns:a16="http://schemas.microsoft.com/office/drawing/2014/main" id="{291FEDDF-07A3-4042-8BE8-FBDF43974E58}"/>
              </a:ext>
            </a:extLst>
          </p:cNvPr>
          <p:cNvSpPr>
            <a:spLocks noGrp="1"/>
          </p:cNvSpPr>
          <p:nvPr>
            <p:ph type="dt" sz="half" idx="10"/>
          </p:nvPr>
        </p:nvSpPr>
        <p:spPr/>
        <p:txBody>
          <a:bodyPr/>
          <a:lstStyle/>
          <a:p>
            <a:fld id="{A3E07BEC-C2F7-4184-951E-9AFF704887D5}" type="datetime1">
              <a:rPr lang="en-US" smtClean="0"/>
              <a:t>28-Sep-18</a:t>
            </a:fld>
            <a:endParaRPr lang="en-US"/>
          </a:p>
        </p:txBody>
      </p:sp>
      <p:sp>
        <p:nvSpPr>
          <p:cNvPr id="5" name="Slide Number Placeholder 4">
            <a:extLst>
              <a:ext uri="{FF2B5EF4-FFF2-40B4-BE49-F238E27FC236}">
                <a16:creationId xmlns:a16="http://schemas.microsoft.com/office/drawing/2014/main" id="{855E669A-110B-4FD8-BC08-68A415BBFD11}"/>
              </a:ext>
            </a:extLst>
          </p:cNvPr>
          <p:cNvSpPr>
            <a:spLocks noGrp="1"/>
          </p:cNvSpPr>
          <p:nvPr>
            <p:ph type="sldNum" sz="quarter" idx="12"/>
          </p:nvPr>
        </p:nvSpPr>
        <p:spPr/>
        <p:txBody>
          <a:bodyPr/>
          <a:lstStyle/>
          <a:p>
            <a:fld id="{C9903506-58EC-404B-8653-E6A95D7114F3}" type="slidenum">
              <a:rPr lang="en-US" smtClean="0"/>
              <a:t>4</a:t>
            </a:fld>
            <a:endParaRPr lang="en-US"/>
          </a:p>
        </p:txBody>
      </p:sp>
      <p:pic>
        <p:nvPicPr>
          <p:cNvPr id="6" name="Picture 5" descr="Káº¿t quáº£ hÃ¬nh áº£nh cho apache spark">
            <a:extLst>
              <a:ext uri="{FF2B5EF4-FFF2-40B4-BE49-F238E27FC236}">
                <a16:creationId xmlns:a16="http://schemas.microsoft.com/office/drawing/2014/main" id="{D82702A0-DB3C-43B9-A7AC-D650D0C67DB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24935" y="2897505"/>
            <a:ext cx="4342130" cy="2766695"/>
          </a:xfrm>
          <a:prstGeom prst="rect">
            <a:avLst/>
          </a:prstGeom>
          <a:noFill/>
          <a:ln>
            <a:noFill/>
          </a:ln>
        </p:spPr>
      </p:pic>
    </p:spTree>
    <p:extLst>
      <p:ext uri="{BB962C8B-B14F-4D97-AF65-F5344CB8AC3E}">
        <p14:creationId xmlns:p14="http://schemas.microsoft.com/office/powerpoint/2010/main" val="3953116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7F1BF-907B-4FA4-8C74-141B942A5FDF}"/>
              </a:ext>
            </a:extLst>
          </p:cNvPr>
          <p:cNvSpPr>
            <a:spLocks noGrp="1"/>
          </p:cNvSpPr>
          <p:nvPr>
            <p:ph type="title"/>
          </p:nvPr>
        </p:nvSpPr>
        <p:spPr/>
        <p:txBody>
          <a:bodyPr/>
          <a:lstStyle/>
          <a:p>
            <a:r>
              <a:rPr lang="en-US"/>
              <a:t>Đặc điểm của Spark</a:t>
            </a:r>
          </a:p>
        </p:txBody>
      </p:sp>
      <p:sp>
        <p:nvSpPr>
          <p:cNvPr id="3" name="Content Placeholder 2">
            <a:extLst>
              <a:ext uri="{FF2B5EF4-FFF2-40B4-BE49-F238E27FC236}">
                <a16:creationId xmlns:a16="http://schemas.microsoft.com/office/drawing/2014/main" id="{DB1E8A78-2C19-4660-A964-897BCE85BD4A}"/>
              </a:ext>
            </a:extLst>
          </p:cNvPr>
          <p:cNvSpPr>
            <a:spLocks noGrp="1"/>
          </p:cNvSpPr>
          <p:nvPr>
            <p:ph idx="1"/>
          </p:nvPr>
        </p:nvSpPr>
        <p:spPr/>
        <p:txBody>
          <a:bodyPr/>
          <a:lstStyle/>
          <a:p>
            <a:r>
              <a:rPr lang="vi-VN">
                <a:solidFill>
                  <a:schemeClr val="tx1"/>
                </a:solidFill>
              </a:rPr>
              <a:t>Hỗ trợ nhiều ngôn ngữ: </a:t>
            </a:r>
            <a:endParaRPr lang="en-US">
              <a:solidFill>
                <a:schemeClr val="tx1"/>
              </a:solidFill>
            </a:endParaRPr>
          </a:p>
          <a:p>
            <a:pPr lvl="1"/>
            <a:r>
              <a:rPr lang="vi-VN">
                <a:solidFill>
                  <a:schemeClr val="tx1"/>
                </a:solidFill>
              </a:rPr>
              <a:t>Spark cung cấp các API tích hợp trong Java, Scala hoặc Python, R</a:t>
            </a:r>
            <a:r>
              <a:rPr lang="en-US">
                <a:solidFill>
                  <a:schemeClr val="tx1"/>
                </a:solidFill>
              </a:rPr>
              <a:t> và</a:t>
            </a:r>
            <a:r>
              <a:rPr lang="vi-VN">
                <a:solidFill>
                  <a:schemeClr val="tx1"/>
                </a:solidFill>
              </a:rPr>
              <a:t> có tới 80 toán tử cấp cao để truy vấn tương tác</a:t>
            </a:r>
          </a:p>
          <a:p>
            <a:endParaRPr lang="en-US"/>
          </a:p>
        </p:txBody>
      </p:sp>
      <p:sp>
        <p:nvSpPr>
          <p:cNvPr id="4" name="Date Placeholder 3">
            <a:extLst>
              <a:ext uri="{FF2B5EF4-FFF2-40B4-BE49-F238E27FC236}">
                <a16:creationId xmlns:a16="http://schemas.microsoft.com/office/drawing/2014/main" id="{291FEDDF-07A3-4042-8BE8-FBDF43974E58}"/>
              </a:ext>
            </a:extLst>
          </p:cNvPr>
          <p:cNvSpPr>
            <a:spLocks noGrp="1"/>
          </p:cNvSpPr>
          <p:nvPr>
            <p:ph type="dt" sz="half" idx="10"/>
          </p:nvPr>
        </p:nvSpPr>
        <p:spPr/>
        <p:txBody>
          <a:bodyPr/>
          <a:lstStyle/>
          <a:p>
            <a:fld id="{A3E07BEC-C2F7-4184-951E-9AFF704887D5}" type="datetime1">
              <a:rPr lang="en-US" smtClean="0"/>
              <a:t>28-Sep-18</a:t>
            </a:fld>
            <a:endParaRPr lang="en-US"/>
          </a:p>
        </p:txBody>
      </p:sp>
      <p:sp>
        <p:nvSpPr>
          <p:cNvPr id="5" name="Slide Number Placeholder 4">
            <a:extLst>
              <a:ext uri="{FF2B5EF4-FFF2-40B4-BE49-F238E27FC236}">
                <a16:creationId xmlns:a16="http://schemas.microsoft.com/office/drawing/2014/main" id="{855E669A-110B-4FD8-BC08-68A415BBFD11}"/>
              </a:ext>
            </a:extLst>
          </p:cNvPr>
          <p:cNvSpPr>
            <a:spLocks noGrp="1"/>
          </p:cNvSpPr>
          <p:nvPr>
            <p:ph type="sldNum" sz="quarter" idx="12"/>
          </p:nvPr>
        </p:nvSpPr>
        <p:spPr/>
        <p:txBody>
          <a:bodyPr/>
          <a:lstStyle/>
          <a:p>
            <a:fld id="{C9903506-58EC-404B-8653-E6A95D7114F3}" type="slidenum">
              <a:rPr lang="en-US" smtClean="0"/>
              <a:t>5</a:t>
            </a:fld>
            <a:endParaRPr lang="en-US"/>
          </a:p>
        </p:txBody>
      </p:sp>
      <p:pic>
        <p:nvPicPr>
          <p:cNvPr id="7" name="Picture 6" descr="https://viblo.asia/uploads/d1771afd-6556-4e39-8b93-dc85f44a692d.jpg">
            <a:extLst>
              <a:ext uri="{FF2B5EF4-FFF2-40B4-BE49-F238E27FC236}">
                <a16:creationId xmlns:a16="http://schemas.microsoft.com/office/drawing/2014/main" id="{9792829D-B980-4900-B308-CCFD33B64F8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24503" y="2721340"/>
            <a:ext cx="5142993" cy="2723116"/>
          </a:xfrm>
          <a:prstGeom prst="rect">
            <a:avLst/>
          </a:prstGeom>
          <a:noFill/>
          <a:ln>
            <a:noFill/>
          </a:ln>
        </p:spPr>
      </p:pic>
    </p:spTree>
    <p:extLst>
      <p:ext uri="{BB962C8B-B14F-4D97-AF65-F5344CB8AC3E}">
        <p14:creationId xmlns:p14="http://schemas.microsoft.com/office/powerpoint/2010/main" val="2436029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7F1BF-907B-4FA4-8C74-141B942A5FDF}"/>
              </a:ext>
            </a:extLst>
          </p:cNvPr>
          <p:cNvSpPr>
            <a:spLocks noGrp="1"/>
          </p:cNvSpPr>
          <p:nvPr>
            <p:ph type="title"/>
          </p:nvPr>
        </p:nvSpPr>
        <p:spPr/>
        <p:txBody>
          <a:bodyPr/>
          <a:lstStyle/>
          <a:p>
            <a:r>
              <a:rPr lang="en-US"/>
              <a:t>Đặc điểm của Spark</a:t>
            </a:r>
          </a:p>
        </p:txBody>
      </p:sp>
      <p:sp>
        <p:nvSpPr>
          <p:cNvPr id="3" name="Content Placeholder 2">
            <a:extLst>
              <a:ext uri="{FF2B5EF4-FFF2-40B4-BE49-F238E27FC236}">
                <a16:creationId xmlns:a16="http://schemas.microsoft.com/office/drawing/2014/main" id="{DB1E8A78-2C19-4660-A964-897BCE85BD4A}"/>
              </a:ext>
            </a:extLst>
          </p:cNvPr>
          <p:cNvSpPr>
            <a:spLocks noGrp="1"/>
          </p:cNvSpPr>
          <p:nvPr>
            <p:ph idx="1"/>
          </p:nvPr>
        </p:nvSpPr>
        <p:spPr/>
        <p:txBody>
          <a:bodyPr/>
          <a:lstStyle/>
          <a:p>
            <a:r>
              <a:rPr lang="vi-VN">
                <a:solidFill>
                  <a:schemeClr val="tx1"/>
                </a:solidFill>
              </a:rPr>
              <a:t>Advanced Analytics: </a:t>
            </a:r>
            <a:endParaRPr lang="en-US">
              <a:solidFill>
                <a:schemeClr val="tx1"/>
              </a:solidFill>
            </a:endParaRPr>
          </a:p>
          <a:p>
            <a:pPr lvl="1"/>
            <a:r>
              <a:rPr lang="vi-VN">
                <a:solidFill>
                  <a:schemeClr val="tx1"/>
                </a:solidFill>
              </a:rPr>
              <a:t>Spark không chỉ hỗ trợ Map và Reduce mà còn hỗ trợ SQL queries, Streaming data, Machine learning (ML), and Graph algorithms</a:t>
            </a:r>
            <a:r>
              <a:rPr lang="en-US">
                <a:solidFill>
                  <a:schemeClr val="tx1"/>
                </a:solidFill>
              </a:rPr>
              <a:t> </a:t>
            </a:r>
            <a:r>
              <a:rPr lang="vi-VN">
                <a:solidFill>
                  <a:schemeClr val="tx1"/>
                </a:solidFill>
              </a:rPr>
              <a:t>…</a:t>
            </a:r>
            <a:endParaRPr lang="en-US">
              <a:solidFill>
                <a:schemeClr val="tx1"/>
              </a:solidFill>
            </a:endParaRPr>
          </a:p>
        </p:txBody>
      </p:sp>
      <p:sp>
        <p:nvSpPr>
          <p:cNvPr id="4" name="Date Placeholder 3">
            <a:extLst>
              <a:ext uri="{FF2B5EF4-FFF2-40B4-BE49-F238E27FC236}">
                <a16:creationId xmlns:a16="http://schemas.microsoft.com/office/drawing/2014/main" id="{291FEDDF-07A3-4042-8BE8-FBDF43974E58}"/>
              </a:ext>
            </a:extLst>
          </p:cNvPr>
          <p:cNvSpPr>
            <a:spLocks noGrp="1"/>
          </p:cNvSpPr>
          <p:nvPr>
            <p:ph type="dt" sz="half" idx="10"/>
          </p:nvPr>
        </p:nvSpPr>
        <p:spPr/>
        <p:txBody>
          <a:bodyPr/>
          <a:lstStyle/>
          <a:p>
            <a:fld id="{A3E07BEC-C2F7-4184-951E-9AFF704887D5}" type="datetime1">
              <a:rPr lang="en-US" smtClean="0"/>
              <a:t>28-Sep-18</a:t>
            </a:fld>
            <a:endParaRPr lang="en-US"/>
          </a:p>
        </p:txBody>
      </p:sp>
      <p:sp>
        <p:nvSpPr>
          <p:cNvPr id="5" name="Slide Number Placeholder 4">
            <a:extLst>
              <a:ext uri="{FF2B5EF4-FFF2-40B4-BE49-F238E27FC236}">
                <a16:creationId xmlns:a16="http://schemas.microsoft.com/office/drawing/2014/main" id="{855E669A-110B-4FD8-BC08-68A415BBFD11}"/>
              </a:ext>
            </a:extLst>
          </p:cNvPr>
          <p:cNvSpPr>
            <a:spLocks noGrp="1"/>
          </p:cNvSpPr>
          <p:nvPr>
            <p:ph type="sldNum" sz="quarter" idx="12"/>
          </p:nvPr>
        </p:nvSpPr>
        <p:spPr/>
        <p:txBody>
          <a:bodyPr/>
          <a:lstStyle/>
          <a:p>
            <a:fld id="{C9903506-58EC-404B-8653-E6A95D7114F3}" type="slidenum">
              <a:rPr lang="en-US" smtClean="0"/>
              <a:t>6</a:t>
            </a:fld>
            <a:endParaRPr lang="en-US"/>
          </a:p>
        </p:txBody>
      </p:sp>
    </p:spTree>
    <p:extLst>
      <p:ext uri="{BB962C8B-B14F-4D97-AF65-F5344CB8AC3E}">
        <p14:creationId xmlns:p14="http://schemas.microsoft.com/office/powerpoint/2010/main" val="2028787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7F1BF-907B-4FA4-8C74-141B942A5FDF}"/>
              </a:ext>
            </a:extLst>
          </p:cNvPr>
          <p:cNvSpPr>
            <a:spLocks noGrp="1"/>
          </p:cNvSpPr>
          <p:nvPr>
            <p:ph type="title"/>
          </p:nvPr>
        </p:nvSpPr>
        <p:spPr/>
        <p:txBody>
          <a:bodyPr/>
          <a:lstStyle/>
          <a:p>
            <a:r>
              <a:rPr lang="en-US"/>
              <a:t>Thành phần của Spark</a:t>
            </a:r>
          </a:p>
        </p:txBody>
      </p:sp>
      <p:sp>
        <p:nvSpPr>
          <p:cNvPr id="3" name="Content Placeholder 2">
            <a:extLst>
              <a:ext uri="{FF2B5EF4-FFF2-40B4-BE49-F238E27FC236}">
                <a16:creationId xmlns:a16="http://schemas.microsoft.com/office/drawing/2014/main" id="{DB1E8A78-2C19-4660-A964-897BCE85BD4A}"/>
              </a:ext>
            </a:extLst>
          </p:cNvPr>
          <p:cNvSpPr>
            <a:spLocks noGrp="1"/>
          </p:cNvSpPr>
          <p:nvPr>
            <p:ph idx="1"/>
          </p:nvPr>
        </p:nvSpPr>
        <p:spPr/>
        <p:txBody>
          <a:bodyPr/>
          <a:lstStyle/>
          <a:p>
            <a:pPr lvl="0"/>
            <a:endParaRPr lang="en-US"/>
          </a:p>
          <a:p>
            <a:pPr lvl="0"/>
            <a:endParaRPr lang="en-US"/>
          </a:p>
          <a:p>
            <a:pPr lvl="0"/>
            <a:endParaRPr lang="en-US"/>
          </a:p>
          <a:p>
            <a:pPr marL="0" lvl="0" indent="0">
              <a:buNone/>
            </a:pPr>
            <a:endParaRPr lang="en-US"/>
          </a:p>
          <a:p>
            <a:pPr marL="0" lvl="0" indent="0">
              <a:buNone/>
            </a:pPr>
            <a:endParaRPr lang="en-US"/>
          </a:p>
          <a:p>
            <a:pPr lvl="0"/>
            <a:r>
              <a:rPr lang="en-US">
                <a:solidFill>
                  <a:schemeClr val="tx1"/>
                </a:solidFill>
              </a:rPr>
              <a:t>Apache Spark Core:</a:t>
            </a:r>
          </a:p>
          <a:p>
            <a:pPr lvl="1"/>
            <a:r>
              <a:rPr lang="en-US">
                <a:solidFill>
                  <a:schemeClr val="tx1"/>
                </a:solidFill>
              </a:rPr>
              <a:t>Là công cụ thực thi chung cơ bản cho nền tảng Spark mà tất cả các chức năng khác được xây dựng dựa trên. Nó cung cấp tính toán  In-Memory và tham chiếu dữ liệu trong các hệ thống lưu trữ ngoài</a:t>
            </a:r>
          </a:p>
          <a:p>
            <a:endParaRPr lang="en-US"/>
          </a:p>
        </p:txBody>
      </p:sp>
      <p:sp>
        <p:nvSpPr>
          <p:cNvPr id="4" name="Date Placeholder 3">
            <a:extLst>
              <a:ext uri="{FF2B5EF4-FFF2-40B4-BE49-F238E27FC236}">
                <a16:creationId xmlns:a16="http://schemas.microsoft.com/office/drawing/2014/main" id="{291FEDDF-07A3-4042-8BE8-FBDF43974E58}"/>
              </a:ext>
            </a:extLst>
          </p:cNvPr>
          <p:cNvSpPr>
            <a:spLocks noGrp="1"/>
          </p:cNvSpPr>
          <p:nvPr>
            <p:ph type="dt" sz="half" idx="10"/>
          </p:nvPr>
        </p:nvSpPr>
        <p:spPr/>
        <p:txBody>
          <a:bodyPr/>
          <a:lstStyle/>
          <a:p>
            <a:fld id="{A3E07BEC-C2F7-4184-951E-9AFF704887D5}" type="datetime1">
              <a:rPr lang="en-US" smtClean="0"/>
              <a:t>28-Sep-18</a:t>
            </a:fld>
            <a:endParaRPr lang="en-US"/>
          </a:p>
        </p:txBody>
      </p:sp>
      <p:sp>
        <p:nvSpPr>
          <p:cNvPr id="5" name="Slide Number Placeholder 4">
            <a:extLst>
              <a:ext uri="{FF2B5EF4-FFF2-40B4-BE49-F238E27FC236}">
                <a16:creationId xmlns:a16="http://schemas.microsoft.com/office/drawing/2014/main" id="{855E669A-110B-4FD8-BC08-68A415BBFD11}"/>
              </a:ext>
            </a:extLst>
          </p:cNvPr>
          <p:cNvSpPr>
            <a:spLocks noGrp="1"/>
          </p:cNvSpPr>
          <p:nvPr>
            <p:ph type="sldNum" sz="quarter" idx="12"/>
          </p:nvPr>
        </p:nvSpPr>
        <p:spPr/>
        <p:txBody>
          <a:bodyPr/>
          <a:lstStyle/>
          <a:p>
            <a:fld id="{C9903506-58EC-404B-8653-E6A95D7114F3}" type="slidenum">
              <a:rPr lang="en-US" smtClean="0"/>
              <a:t>7</a:t>
            </a:fld>
            <a:endParaRPr lang="en-US"/>
          </a:p>
        </p:txBody>
      </p:sp>
      <p:pic>
        <p:nvPicPr>
          <p:cNvPr id="7" name="Picture 6" descr="Components of Spark">
            <a:extLst>
              <a:ext uri="{FF2B5EF4-FFF2-40B4-BE49-F238E27FC236}">
                <a16:creationId xmlns:a16="http://schemas.microsoft.com/office/drawing/2014/main" id="{AFC98E76-7E4F-4B10-9448-617527C4A83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837961" y="1283982"/>
            <a:ext cx="4516077" cy="2145018"/>
          </a:xfrm>
          <a:prstGeom prst="rect">
            <a:avLst/>
          </a:prstGeom>
          <a:noFill/>
          <a:ln>
            <a:noFill/>
          </a:ln>
        </p:spPr>
      </p:pic>
    </p:spTree>
    <p:extLst>
      <p:ext uri="{BB962C8B-B14F-4D97-AF65-F5344CB8AC3E}">
        <p14:creationId xmlns:p14="http://schemas.microsoft.com/office/powerpoint/2010/main" val="3738019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7F1BF-907B-4FA4-8C74-141B942A5FDF}"/>
              </a:ext>
            </a:extLst>
          </p:cNvPr>
          <p:cNvSpPr>
            <a:spLocks noGrp="1"/>
          </p:cNvSpPr>
          <p:nvPr>
            <p:ph type="title"/>
          </p:nvPr>
        </p:nvSpPr>
        <p:spPr/>
        <p:txBody>
          <a:bodyPr/>
          <a:lstStyle/>
          <a:p>
            <a:r>
              <a:rPr lang="en-US"/>
              <a:t>Thành phần của Spark</a:t>
            </a:r>
          </a:p>
        </p:txBody>
      </p:sp>
      <p:sp>
        <p:nvSpPr>
          <p:cNvPr id="3" name="Content Placeholder 2">
            <a:extLst>
              <a:ext uri="{FF2B5EF4-FFF2-40B4-BE49-F238E27FC236}">
                <a16:creationId xmlns:a16="http://schemas.microsoft.com/office/drawing/2014/main" id="{DB1E8A78-2C19-4660-A964-897BCE85BD4A}"/>
              </a:ext>
            </a:extLst>
          </p:cNvPr>
          <p:cNvSpPr>
            <a:spLocks noGrp="1"/>
          </p:cNvSpPr>
          <p:nvPr>
            <p:ph idx="1"/>
          </p:nvPr>
        </p:nvSpPr>
        <p:spPr/>
        <p:txBody>
          <a:bodyPr/>
          <a:lstStyle/>
          <a:p>
            <a:r>
              <a:rPr lang="vi-VN">
                <a:solidFill>
                  <a:schemeClr val="tx1"/>
                </a:solidFill>
              </a:rPr>
              <a:t>Spark SQL:</a:t>
            </a:r>
          </a:p>
          <a:p>
            <a:pPr lvl="1"/>
            <a:r>
              <a:rPr lang="en-US">
                <a:solidFill>
                  <a:schemeClr val="tx1"/>
                </a:solidFill>
              </a:rPr>
              <a:t>L</a:t>
            </a:r>
            <a:r>
              <a:rPr lang="vi-VN">
                <a:solidFill>
                  <a:schemeClr val="tx1"/>
                </a:solidFill>
              </a:rPr>
              <a:t>à một thành phần phía trên của Spark Core, giới thiệu một dữ liệu trừu tượng mới được gọi là SchemaRDD, hỗ trợ cho dữ liệu có cấu trúc và bán cấu trúc</a:t>
            </a:r>
          </a:p>
          <a:p>
            <a:r>
              <a:rPr lang="vi-VN">
                <a:solidFill>
                  <a:schemeClr val="tx1"/>
                </a:solidFill>
              </a:rPr>
              <a:t>Spark Streaming </a:t>
            </a:r>
          </a:p>
          <a:p>
            <a:pPr lvl="1"/>
            <a:r>
              <a:rPr lang="en-US">
                <a:solidFill>
                  <a:schemeClr val="tx1"/>
                </a:solidFill>
              </a:rPr>
              <a:t>Tận </a:t>
            </a:r>
            <a:r>
              <a:rPr lang="vi-VN">
                <a:solidFill>
                  <a:schemeClr val="tx1"/>
                </a:solidFill>
              </a:rPr>
              <a:t>dụng khả năng scheduling nhanh của Spark Core để thực hiện phân tích trực tuyến. Nó nhập dữ liệu theo các mini-batches và thực hiện các RDD transformations trên các mini-batches đó</a:t>
            </a:r>
          </a:p>
          <a:p>
            <a:endParaRPr lang="en-US"/>
          </a:p>
        </p:txBody>
      </p:sp>
      <p:sp>
        <p:nvSpPr>
          <p:cNvPr id="4" name="Date Placeholder 3">
            <a:extLst>
              <a:ext uri="{FF2B5EF4-FFF2-40B4-BE49-F238E27FC236}">
                <a16:creationId xmlns:a16="http://schemas.microsoft.com/office/drawing/2014/main" id="{291FEDDF-07A3-4042-8BE8-FBDF43974E58}"/>
              </a:ext>
            </a:extLst>
          </p:cNvPr>
          <p:cNvSpPr>
            <a:spLocks noGrp="1"/>
          </p:cNvSpPr>
          <p:nvPr>
            <p:ph type="dt" sz="half" idx="10"/>
          </p:nvPr>
        </p:nvSpPr>
        <p:spPr/>
        <p:txBody>
          <a:bodyPr/>
          <a:lstStyle/>
          <a:p>
            <a:fld id="{A3E07BEC-C2F7-4184-951E-9AFF704887D5}" type="datetime1">
              <a:rPr lang="en-US" smtClean="0"/>
              <a:t>28-Sep-18</a:t>
            </a:fld>
            <a:endParaRPr lang="en-US"/>
          </a:p>
        </p:txBody>
      </p:sp>
      <p:sp>
        <p:nvSpPr>
          <p:cNvPr id="5" name="Slide Number Placeholder 4">
            <a:extLst>
              <a:ext uri="{FF2B5EF4-FFF2-40B4-BE49-F238E27FC236}">
                <a16:creationId xmlns:a16="http://schemas.microsoft.com/office/drawing/2014/main" id="{855E669A-110B-4FD8-BC08-68A415BBFD11}"/>
              </a:ext>
            </a:extLst>
          </p:cNvPr>
          <p:cNvSpPr>
            <a:spLocks noGrp="1"/>
          </p:cNvSpPr>
          <p:nvPr>
            <p:ph type="sldNum" sz="quarter" idx="12"/>
          </p:nvPr>
        </p:nvSpPr>
        <p:spPr/>
        <p:txBody>
          <a:bodyPr/>
          <a:lstStyle/>
          <a:p>
            <a:fld id="{C9903506-58EC-404B-8653-E6A95D7114F3}" type="slidenum">
              <a:rPr lang="en-US" smtClean="0"/>
              <a:t>8</a:t>
            </a:fld>
            <a:endParaRPr lang="en-US"/>
          </a:p>
        </p:txBody>
      </p:sp>
    </p:spTree>
    <p:extLst>
      <p:ext uri="{BB962C8B-B14F-4D97-AF65-F5344CB8AC3E}">
        <p14:creationId xmlns:p14="http://schemas.microsoft.com/office/powerpoint/2010/main" val="2065979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7F1BF-907B-4FA4-8C74-141B942A5FDF}"/>
              </a:ext>
            </a:extLst>
          </p:cNvPr>
          <p:cNvSpPr>
            <a:spLocks noGrp="1"/>
          </p:cNvSpPr>
          <p:nvPr>
            <p:ph type="title"/>
          </p:nvPr>
        </p:nvSpPr>
        <p:spPr/>
        <p:txBody>
          <a:bodyPr/>
          <a:lstStyle/>
          <a:p>
            <a:r>
              <a:rPr lang="en-US"/>
              <a:t>Thành phần của Spark</a:t>
            </a:r>
          </a:p>
        </p:txBody>
      </p:sp>
      <p:sp>
        <p:nvSpPr>
          <p:cNvPr id="3" name="Content Placeholder 2">
            <a:extLst>
              <a:ext uri="{FF2B5EF4-FFF2-40B4-BE49-F238E27FC236}">
                <a16:creationId xmlns:a16="http://schemas.microsoft.com/office/drawing/2014/main" id="{DB1E8A78-2C19-4660-A964-897BCE85BD4A}"/>
              </a:ext>
            </a:extLst>
          </p:cNvPr>
          <p:cNvSpPr>
            <a:spLocks noGrp="1"/>
          </p:cNvSpPr>
          <p:nvPr>
            <p:ph idx="1"/>
          </p:nvPr>
        </p:nvSpPr>
        <p:spPr/>
        <p:txBody>
          <a:bodyPr>
            <a:normAutofit/>
          </a:bodyPr>
          <a:lstStyle/>
          <a:p>
            <a:pPr lvl="0"/>
            <a:r>
              <a:rPr lang="en-US">
                <a:solidFill>
                  <a:schemeClr val="tx1"/>
                </a:solidFill>
              </a:rPr>
              <a:t>MLlib (Thư viện học máy):</a:t>
            </a:r>
          </a:p>
          <a:p>
            <a:pPr lvl="1"/>
            <a:r>
              <a:rPr lang="en-US">
                <a:solidFill>
                  <a:schemeClr val="tx1"/>
                </a:solidFill>
              </a:rPr>
              <a:t>Spark MLlib nhanh gấp 9 lần phiên bản của Apache Mahoop trên đĩa (trước khi Mahout nhận được Spark interface)</a:t>
            </a:r>
          </a:p>
          <a:p>
            <a:pPr lvl="0"/>
            <a:r>
              <a:rPr lang="en-US">
                <a:solidFill>
                  <a:schemeClr val="tx1"/>
                </a:solidFill>
              </a:rPr>
              <a:t>GraphX:</a:t>
            </a:r>
          </a:p>
          <a:p>
            <a:pPr lvl="1"/>
            <a:r>
              <a:rPr lang="en-US">
                <a:solidFill>
                  <a:schemeClr val="tx1"/>
                </a:solidFill>
              </a:rPr>
              <a:t>Cung cấp một API để biểu diễn đồ thị tính toán, mô hình hóa các đồ thị do người dùng định nghĩa bằng cách sử dụng API trừu tượng Pregel</a:t>
            </a:r>
          </a:p>
        </p:txBody>
      </p:sp>
      <p:sp>
        <p:nvSpPr>
          <p:cNvPr id="4" name="Date Placeholder 3">
            <a:extLst>
              <a:ext uri="{FF2B5EF4-FFF2-40B4-BE49-F238E27FC236}">
                <a16:creationId xmlns:a16="http://schemas.microsoft.com/office/drawing/2014/main" id="{291FEDDF-07A3-4042-8BE8-FBDF43974E58}"/>
              </a:ext>
            </a:extLst>
          </p:cNvPr>
          <p:cNvSpPr>
            <a:spLocks noGrp="1"/>
          </p:cNvSpPr>
          <p:nvPr>
            <p:ph type="dt" sz="half" idx="10"/>
          </p:nvPr>
        </p:nvSpPr>
        <p:spPr/>
        <p:txBody>
          <a:bodyPr/>
          <a:lstStyle/>
          <a:p>
            <a:fld id="{A3E07BEC-C2F7-4184-951E-9AFF704887D5}" type="datetime1">
              <a:rPr lang="en-US" smtClean="0"/>
              <a:t>28-Sep-18</a:t>
            </a:fld>
            <a:endParaRPr lang="en-US"/>
          </a:p>
        </p:txBody>
      </p:sp>
      <p:sp>
        <p:nvSpPr>
          <p:cNvPr id="5" name="Slide Number Placeholder 4">
            <a:extLst>
              <a:ext uri="{FF2B5EF4-FFF2-40B4-BE49-F238E27FC236}">
                <a16:creationId xmlns:a16="http://schemas.microsoft.com/office/drawing/2014/main" id="{855E669A-110B-4FD8-BC08-68A415BBFD11}"/>
              </a:ext>
            </a:extLst>
          </p:cNvPr>
          <p:cNvSpPr>
            <a:spLocks noGrp="1"/>
          </p:cNvSpPr>
          <p:nvPr>
            <p:ph type="sldNum" sz="quarter" idx="12"/>
          </p:nvPr>
        </p:nvSpPr>
        <p:spPr/>
        <p:txBody>
          <a:bodyPr/>
          <a:lstStyle/>
          <a:p>
            <a:fld id="{C9903506-58EC-404B-8653-E6A95D7114F3}" type="slidenum">
              <a:rPr lang="en-US" smtClean="0"/>
              <a:t>9</a:t>
            </a:fld>
            <a:endParaRPr lang="en-US"/>
          </a:p>
        </p:txBody>
      </p:sp>
    </p:spTree>
    <p:extLst>
      <p:ext uri="{BB962C8B-B14F-4D97-AF65-F5344CB8AC3E}">
        <p14:creationId xmlns:p14="http://schemas.microsoft.com/office/powerpoint/2010/main" val="532281497"/>
      </p:ext>
    </p:extLst>
  </p:cSld>
  <p:clrMapOvr>
    <a:masterClrMapping/>
  </p:clrMapOvr>
</p:sld>
</file>

<file path=ppt/theme/theme1.xml><?xml version="1.0" encoding="utf-8"?>
<a:theme xmlns:a="http://schemas.openxmlformats.org/drawingml/2006/main" name="Theme1">
  <a:themeElements>
    <a:clrScheme name="Custom 1">
      <a:dk1>
        <a:srgbClr val="000000"/>
      </a:dk1>
      <a:lt1>
        <a:srgbClr val="FFFFFF"/>
      </a:lt1>
      <a:dk2>
        <a:srgbClr val="434342"/>
      </a:dk2>
      <a:lt2>
        <a:srgbClr val="CDD7D9"/>
      </a:lt2>
      <a:accent1>
        <a:srgbClr val="797B7E"/>
      </a:accent1>
      <a:accent2>
        <a:srgbClr val="F96A1B"/>
      </a:accent2>
      <a:accent3>
        <a:srgbClr val="5B7377"/>
      </a:accent3>
      <a:accent4>
        <a:srgbClr val="7C984A"/>
      </a:accent4>
      <a:accent5>
        <a:srgbClr val="C2AD8D"/>
      </a:accent5>
      <a:accent6>
        <a:srgbClr val="506E94"/>
      </a:accent6>
      <a:hlink>
        <a:srgbClr val="5F5F5F"/>
      </a:hlink>
      <a:folHlink>
        <a:srgbClr val="969696"/>
      </a:folHlink>
    </a:clrScheme>
    <a:fontScheme name="Custom 3">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[TuNX3]BaoVeThuViec</Template>
  <TotalTime>1081</TotalTime>
  <Words>1333</Words>
  <Application>Microsoft Office PowerPoint</Application>
  <PresentationFormat>Widescreen</PresentationFormat>
  <Paragraphs>171</Paragraphs>
  <Slides>25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Courier New</vt:lpstr>
      <vt:lpstr>Myriad Pro</vt:lpstr>
      <vt:lpstr>Myriad Pro Light</vt:lpstr>
      <vt:lpstr>Times New Roman</vt:lpstr>
      <vt:lpstr>Wingdings</vt:lpstr>
      <vt:lpstr>Theme1</vt:lpstr>
      <vt:lpstr>Báo cáo tháng 9</vt:lpstr>
      <vt:lpstr>Nội dung </vt:lpstr>
      <vt:lpstr>1. Tìm hiểu về Spark</vt:lpstr>
      <vt:lpstr>Đặc điểm của Spark</vt:lpstr>
      <vt:lpstr>Đặc điểm của Spark</vt:lpstr>
      <vt:lpstr>Đặc điểm của Spark</vt:lpstr>
      <vt:lpstr>Thành phần của Spark</vt:lpstr>
      <vt:lpstr>Thành phần của Spark</vt:lpstr>
      <vt:lpstr>Thành phần của Spark</vt:lpstr>
      <vt:lpstr>2. Ưu điểm của Spark so với Hadoop</vt:lpstr>
      <vt:lpstr>2. Ưu điểm của Spark so với Hadoop</vt:lpstr>
      <vt:lpstr>3. RDD và Dataframe</vt:lpstr>
      <vt:lpstr>RDD</vt:lpstr>
      <vt:lpstr>Transformations</vt:lpstr>
      <vt:lpstr>Actions</vt:lpstr>
      <vt:lpstr>Dataframe </vt:lpstr>
      <vt:lpstr>Dataframe</vt:lpstr>
      <vt:lpstr>4. Lập trình với thư viện Pyspark trên Python</vt:lpstr>
      <vt:lpstr>Các phương pháp tìm max</vt:lpstr>
      <vt:lpstr>Hàm persist()</vt:lpstr>
      <vt:lpstr>Hàm persist()</vt:lpstr>
      <vt:lpstr>Hàm persist()</vt:lpstr>
      <vt:lpstr>groupByKey và reduceByKey</vt:lpstr>
      <vt:lpstr>groupByKey và reduceByKey</vt:lpstr>
      <vt:lpstr>groupByKey và reduceByKey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haitm121</dc:creator>
  <cp:lastModifiedBy>Nguyen Hoang Vu Anh 20140128</cp:lastModifiedBy>
  <cp:revision>228</cp:revision>
  <dcterms:created xsi:type="dcterms:W3CDTF">2018-06-27T09:22:16Z</dcterms:created>
  <dcterms:modified xsi:type="dcterms:W3CDTF">2018-09-27T20:53:21Z</dcterms:modified>
</cp:coreProperties>
</file>